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xlsx" ContentType="application/vnd.openxmlformats-officedocument.spreadsheetml.sheet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</p:sldIdLst>
  <p:sldSz cx="13004800" cy="7302500"/>
  <p:notesSz cx="6858000" cy="9144000"/>
  <p:defaultTextStyle>
    <a:lvl1pPr defTabSz="1308100">
      <a:defRPr sz="2400">
        <a:solidFill>
          <a:srgbClr val="FFFFFF"/>
        </a:solidFill>
        <a:uFill>
          <a:solidFill>
            <a:srgbClr val="FFFFFF"/>
          </a:solidFill>
        </a:uFill>
        <a:latin typeface="+mn-lt"/>
        <a:ea typeface="+mn-ea"/>
        <a:cs typeface="+mn-cs"/>
        <a:sym typeface="News706BT-RomanC"/>
      </a:defRPr>
    </a:lvl1pPr>
    <a:lvl2pPr indent="342900" defTabSz="1308100">
      <a:defRPr sz="2400">
        <a:solidFill>
          <a:srgbClr val="FFFFFF"/>
        </a:solidFill>
        <a:uFill>
          <a:solidFill>
            <a:srgbClr val="FFFFFF"/>
          </a:solidFill>
        </a:uFill>
        <a:latin typeface="+mn-lt"/>
        <a:ea typeface="+mn-ea"/>
        <a:cs typeface="+mn-cs"/>
        <a:sym typeface="News706BT-RomanC"/>
      </a:defRPr>
    </a:lvl2pPr>
    <a:lvl3pPr indent="685800" defTabSz="1308100">
      <a:defRPr sz="2400">
        <a:solidFill>
          <a:srgbClr val="FFFFFF"/>
        </a:solidFill>
        <a:uFill>
          <a:solidFill>
            <a:srgbClr val="FFFFFF"/>
          </a:solidFill>
        </a:uFill>
        <a:latin typeface="+mn-lt"/>
        <a:ea typeface="+mn-ea"/>
        <a:cs typeface="+mn-cs"/>
        <a:sym typeface="News706BT-RomanC"/>
      </a:defRPr>
    </a:lvl3pPr>
    <a:lvl4pPr indent="1028700" defTabSz="1308100">
      <a:defRPr sz="2400">
        <a:solidFill>
          <a:srgbClr val="FFFFFF"/>
        </a:solidFill>
        <a:uFill>
          <a:solidFill>
            <a:srgbClr val="FFFFFF"/>
          </a:solidFill>
        </a:uFill>
        <a:latin typeface="+mn-lt"/>
        <a:ea typeface="+mn-ea"/>
        <a:cs typeface="+mn-cs"/>
        <a:sym typeface="News706BT-RomanC"/>
      </a:defRPr>
    </a:lvl4pPr>
    <a:lvl5pPr indent="1371600" defTabSz="1308100">
      <a:defRPr sz="2400">
        <a:solidFill>
          <a:srgbClr val="FFFFFF"/>
        </a:solidFill>
        <a:uFill>
          <a:solidFill>
            <a:srgbClr val="FFFFFF"/>
          </a:solidFill>
        </a:uFill>
        <a:latin typeface="+mn-lt"/>
        <a:ea typeface="+mn-ea"/>
        <a:cs typeface="+mn-cs"/>
        <a:sym typeface="News706BT-RomanC"/>
      </a:defRPr>
    </a:lvl5pPr>
    <a:lvl6pPr indent="1714500" defTabSz="1308100">
      <a:defRPr sz="2400">
        <a:solidFill>
          <a:srgbClr val="FFFFFF"/>
        </a:solidFill>
        <a:uFill>
          <a:solidFill>
            <a:srgbClr val="FFFFFF"/>
          </a:solidFill>
        </a:uFill>
        <a:latin typeface="+mn-lt"/>
        <a:ea typeface="+mn-ea"/>
        <a:cs typeface="+mn-cs"/>
        <a:sym typeface="News706BT-RomanC"/>
      </a:defRPr>
    </a:lvl6pPr>
    <a:lvl7pPr indent="2057400" defTabSz="1308100">
      <a:defRPr sz="2400">
        <a:solidFill>
          <a:srgbClr val="FFFFFF"/>
        </a:solidFill>
        <a:uFill>
          <a:solidFill>
            <a:srgbClr val="FFFFFF"/>
          </a:solidFill>
        </a:uFill>
        <a:latin typeface="+mn-lt"/>
        <a:ea typeface="+mn-ea"/>
        <a:cs typeface="+mn-cs"/>
        <a:sym typeface="News706BT-RomanC"/>
      </a:defRPr>
    </a:lvl7pPr>
    <a:lvl8pPr indent="2400300" defTabSz="1308100">
      <a:defRPr sz="2400">
        <a:solidFill>
          <a:srgbClr val="FFFFFF"/>
        </a:solidFill>
        <a:uFill>
          <a:solidFill>
            <a:srgbClr val="FFFFFF"/>
          </a:solidFill>
        </a:uFill>
        <a:latin typeface="+mn-lt"/>
        <a:ea typeface="+mn-ea"/>
        <a:cs typeface="+mn-cs"/>
        <a:sym typeface="News706BT-RomanC"/>
      </a:defRPr>
    </a:lvl8pPr>
    <a:lvl9pPr indent="2743200" defTabSz="1308100">
      <a:defRPr sz="2400">
        <a:solidFill>
          <a:srgbClr val="FFFFFF"/>
        </a:solidFill>
        <a:uFill>
          <a:solidFill>
            <a:srgbClr val="FFFFFF"/>
          </a:solidFill>
        </a:uFill>
        <a:latin typeface="+mn-lt"/>
        <a:ea typeface="+mn-ea"/>
        <a:cs typeface="+mn-cs"/>
        <a:sym typeface="News706BT-RomanC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1EAF4"/>
          </a:solidFill>
        </a:fill>
      </a:tcStyle>
    </a:wholeTbl>
    <a:band2H>
      <a:tcTxStyle/>
      <a:tcStyle>
        <a:tcBdr/>
        <a:fill>
          <a:solidFill>
            <a:srgbClr val="F1F5F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6095C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6095C9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6095C9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-1128" y="-112"/>
      </p:cViewPr>
      <p:guideLst>
        <p:guide orient="horz" pos="2300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title>
      <c:tx>
        <c:rich>
          <a:bodyPr rot="0"/>
          <a:lstStyle/>
          <a:p>
            <a:pPr lvl="0"/>
            <a:endParaRPr lang="en-US"/>
          </a:p>
        </c:rich>
      </c:tx>
      <c:layout/>
      <c:overlay val="1"/>
    </c:title>
    <c:autoTitleDeleted val="0"/>
    <c:plotArea>
      <c:layout>
        <c:manualLayout>
          <c:layoutTarget val="inner"/>
          <c:xMode val="edge"/>
          <c:yMode val="edge"/>
          <c:x val="0.127734"/>
          <c:y val="0.0572042"/>
          <c:w val="0.824978"/>
          <c:h val="0.67997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Untitled 1</c:v>
                </c:pt>
              </c:strCache>
            </c:strRef>
          </c:tx>
          <c:spPr>
            <a:ln w="152400" cap="flat">
              <a:solidFill>
                <a:srgbClr val="F33A4B"/>
              </a:solidFill>
              <a:prstDash val="solid"/>
              <a:round/>
            </a:ln>
            <a:effectLst/>
          </c:spPr>
          <c:marker>
            <c:symbol val="none"/>
          </c:marker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17.0</c:v>
                </c:pt>
                <c:pt idx="1">
                  <c:v>26.0</c:v>
                </c:pt>
                <c:pt idx="2">
                  <c:v>53.0</c:v>
                </c:pt>
                <c:pt idx="3">
                  <c:v>96.0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Untitled 2</c:v>
                </c:pt>
              </c:strCache>
            </c:strRef>
          </c:tx>
          <c:spPr>
            <a:ln w="152400" cap="flat">
              <a:solidFill>
                <a:srgbClr val="7A1744"/>
              </a:solidFill>
              <a:prstDash val="solid"/>
              <a:round/>
            </a:ln>
            <a:effectLst/>
          </c:spPr>
          <c:marker>
            <c:symbol val="none"/>
          </c:marker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55.0</c:v>
                </c:pt>
                <c:pt idx="1">
                  <c:v>43.0</c:v>
                </c:pt>
                <c:pt idx="2">
                  <c:v>70.0</c:v>
                </c:pt>
                <c:pt idx="3">
                  <c:v>58.0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Untitled 3</c:v>
                </c:pt>
              </c:strCache>
            </c:strRef>
          </c:tx>
          <c:spPr>
            <a:ln w="152400" cap="flat">
              <a:solidFill>
                <a:srgbClr val="FFDC00"/>
              </a:solidFill>
              <a:prstDash val="solid"/>
              <a:round/>
            </a:ln>
            <a:effectLst/>
          </c:spPr>
          <c:marker>
            <c:symbol val="none"/>
          </c:marker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Sheet1!$B$4:$E$4</c:f>
              <c:numCache>
                <c:formatCode>General</c:formatCode>
                <c:ptCount val="4"/>
                <c:pt idx="0">
                  <c:v>20.0</c:v>
                </c:pt>
                <c:pt idx="1">
                  <c:v>16.0</c:v>
                </c:pt>
                <c:pt idx="2">
                  <c:v>40.0</c:v>
                </c:pt>
                <c:pt idx="3">
                  <c:v>57.0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Untitled 4</c:v>
                </c:pt>
              </c:strCache>
            </c:strRef>
          </c:tx>
          <c:spPr>
            <a:ln w="152400" cap="flat">
              <a:solidFill>
                <a:srgbClr val="1ECBC8"/>
              </a:solidFill>
              <a:prstDash val="solid"/>
              <a:round/>
            </a:ln>
            <a:effectLst/>
          </c:spPr>
          <c:marker>
            <c:symbol val="none"/>
          </c:marker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Sheet1!$B$5:$E$5</c:f>
              <c:numCache>
                <c:formatCode>General</c:formatCode>
                <c:ptCount val="4"/>
                <c:pt idx="0">
                  <c:v>24.0</c:v>
                </c:pt>
                <c:pt idx="1">
                  <c:v>12.0</c:v>
                </c:pt>
                <c:pt idx="2">
                  <c:v>16.0</c:v>
                </c:pt>
                <c:pt idx="3">
                  <c:v>3.0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Untitled 5</c:v>
                </c:pt>
              </c:strCache>
            </c:strRef>
          </c:tx>
          <c:spPr>
            <a:ln w="152400" cap="flat">
              <a:solidFill>
                <a:srgbClr val="87E9DB"/>
              </a:solidFill>
              <a:prstDash val="solid"/>
              <a:round/>
            </a:ln>
            <a:effectLst/>
          </c:spPr>
          <c:marker>
            <c:symbol val="none"/>
          </c:marker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Sheet1!$B$6:$E$6</c:f>
              <c:numCache>
                <c:formatCode>General</c:formatCode>
                <c:ptCount val="4"/>
                <c:pt idx="0">
                  <c:v>5.0</c:v>
                </c:pt>
                <c:pt idx="1">
                  <c:v>20.0</c:v>
                </c:pt>
                <c:pt idx="2">
                  <c:v>26.0</c:v>
                </c:pt>
                <c:pt idx="3">
                  <c:v>40.0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Untitled 6</c:v>
                </c:pt>
              </c:strCache>
            </c:strRef>
          </c:tx>
          <c:spPr>
            <a:ln w="152400" cap="flat">
              <a:solidFill>
                <a:srgbClr val="FFB0C3"/>
              </a:solidFill>
              <a:prstDash val="solid"/>
              <a:round/>
            </a:ln>
            <a:effectLst/>
          </c:spPr>
          <c:marker>
            <c:symbol val="none"/>
          </c:marker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Sheet1!$B$7:$E$7</c:f>
              <c:numCache>
                <c:formatCode>General</c:formatCode>
                <c:ptCount val="4"/>
                <c:pt idx="0">
                  <c:v>30.0</c:v>
                </c:pt>
                <c:pt idx="1">
                  <c:v>11.0</c:v>
                </c:pt>
                <c:pt idx="2">
                  <c:v>60.0</c:v>
                </c:pt>
                <c:pt idx="3">
                  <c:v>80.0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24335208"/>
        <c:axId val="2054364280"/>
      </c:lineChart>
      <c:catAx>
        <c:axId val="212433520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6350" cap="flat">
            <a:solidFill>
              <a:srgbClr val="000000"/>
            </a:solidFill>
            <a:prstDash val="solid"/>
            <a:round/>
          </a:ln>
        </c:spPr>
        <c:txPr>
          <a:bodyPr rot="0"/>
          <a:lstStyle/>
          <a:p>
            <a:pPr lvl="0">
              <a:defRPr sz="1400" b="1" i="0" u="none" strike="noStrike">
                <a:solidFill>
                  <a:srgbClr val="000000"/>
                </a:solidFill>
                <a:effectLst/>
                <a:latin typeface="PFDinTextCompPro-Regular"/>
              </a:defRPr>
            </a:pPr>
            <a:endParaRPr lang="en-US"/>
          </a:p>
        </c:txPr>
        <c:crossAx val="2054364280"/>
        <c:crosses val="autoZero"/>
        <c:auto val="1"/>
        <c:lblAlgn val="ctr"/>
        <c:lblOffset val="100"/>
        <c:noMultiLvlLbl val="1"/>
      </c:catAx>
      <c:valAx>
        <c:axId val="2054364280"/>
        <c:scaling>
          <c:orientation val="minMax"/>
        </c:scaling>
        <c:delete val="0"/>
        <c:axPos val="l"/>
        <c:majorGridlines>
          <c:spPr>
            <a:ln w="6350" cap="flat">
              <a:solidFill>
                <a:srgbClr val="000000"/>
              </a:solidFill>
              <a:custDash>
                <a:ds d="100000" sp="200000"/>
              </a:custDash>
              <a:round/>
            </a:ln>
          </c:spPr>
        </c:majorGridlines>
        <c:numFmt formatCode="0" sourceLinked="0"/>
        <c:majorTickMark val="out"/>
        <c:minorTickMark val="none"/>
        <c:tickLblPos val="nextTo"/>
        <c:spPr>
          <a:ln w="6350" cap="flat">
            <a:solidFill>
              <a:srgbClr val="000000"/>
            </a:solidFill>
            <a:prstDash val="solid"/>
            <a:round/>
          </a:ln>
        </c:spPr>
        <c:txPr>
          <a:bodyPr rot="0"/>
          <a:lstStyle/>
          <a:p>
            <a:pPr lvl="0">
              <a:defRPr sz="1200" b="0" i="0" u="none" strike="noStrike">
                <a:solidFill>
                  <a:srgbClr val="000000"/>
                </a:solidFill>
                <a:effectLst/>
                <a:latin typeface="News706BT-RomanC"/>
              </a:defRPr>
            </a:pPr>
            <a:endParaRPr lang="en-US"/>
          </a:p>
        </c:txPr>
        <c:crossAx val="2124335208"/>
        <c:crosses val="autoZero"/>
        <c:crossBetween val="midCat"/>
        <c:majorUnit val="25.0"/>
        <c:minorUnit val="12.5"/>
      </c:valAx>
      <c:spPr>
        <a:solidFill>
          <a:srgbClr val="FFFFFF"/>
        </a:solidFill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0.239777"/>
          <c:y val="0.885178"/>
          <c:w val="0.643949"/>
          <c:h val="0.127322"/>
        </c:manualLayout>
      </c:layout>
      <c:overlay val="1"/>
      <c:spPr>
        <a:noFill/>
        <a:ln w="9525" cap="flat">
          <a:noFill/>
          <a:round/>
        </a:ln>
        <a:effectLst/>
      </c:spPr>
      <c:txPr>
        <a:bodyPr/>
        <a:lstStyle/>
        <a:p>
          <a:pPr lvl="0">
            <a:defRPr sz="1000" b="0" i="0" u="none" strike="noStrike">
              <a:solidFill>
                <a:srgbClr val="000000"/>
              </a:solidFill>
              <a:effectLst/>
              <a:latin typeface="News706BT-RomanC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title>
      <c:tx>
        <c:rich>
          <a:bodyPr rot="0"/>
          <a:lstStyle/>
          <a:p>
            <a:pPr lvl="0"/>
            <a:endParaRPr lang="en-US"/>
          </a:p>
        </c:rich>
      </c:tx>
      <c:layout/>
      <c:overlay val="1"/>
    </c:title>
    <c:autoTitleDeleted val="0"/>
    <c:plotArea>
      <c:layout>
        <c:manualLayout>
          <c:layoutTarget val="inner"/>
          <c:xMode val="edge"/>
          <c:yMode val="edge"/>
          <c:x val="0.005"/>
          <c:y val="0.005"/>
          <c:w val="1.0"/>
          <c:h val="0.742537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7A1744"/>
            </a:solidFill>
            <a:ln w="9525" cap="flat">
              <a:noFill/>
              <a:round/>
            </a:ln>
            <a:effectLst/>
          </c:spPr>
          <c:dPt>
            <c:idx val="0"/>
            <c:bubble3D val="0"/>
          </c:dPt>
          <c:dPt>
            <c:idx val="1"/>
            <c:bubble3D val="0"/>
            <c:spPr>
              <a:solidFill>
                <a:srgbClr val="F33A4B"/>
              </a:solidFill>
              <a:ln w="9525" cap="flat">
                <a:noFill/>
                <a:round/>
              </a:ln>
              <a:effectLst/>
            </c:spPr>
          </c:dPt>
          <c:dPt>
            <c:idx val="2"/>
            <c:bubble3D val="0"/>
            <c:spPr>
              <a:solidFill>
                <a:srgbClr val="FFB0C3"/>
              </a:solidFill>
              <a:ln w="9525" cap="flat">
                <a:noFill/>
                <a:round/>
              </a:ln>
              <a:effectLst/>
            </c:spPr>
          </c:dPt>
          <c:dPt>
            <c:idx val="3"/>
            <c:bubble3D val="0"/>
            <c:spPr>
              <a:solidFill>
                <a:srgbClr val="FFDC00"/>
              </a:solidFill>
              <a:ln w="9525" cap="flat">
                <a:noFill/>
                <a:round/>
              </a:ln>
              <a:effectLst/>
            </c:spPr>
          </c:dPt>
          <c:dPt>
            <c:idx val="4"/>
            <c:bubble3D val="0"/>
            <c:spPr>
              <a:solidFill>
                <a:srgbClr val="87E9DB"/>
              </a:solidFill>
              <a:ln w="9525" cap="flat">
                <a:noFill/>
                <a:round/>
              </a:ln>
              <a:effectLst/>
            </c:spPr>
          </c:dPt>
          <c:dPt>
            <c:idx val="5"/>
            <c:bubble3D val="0"/>
            <c:spPr>
              <a:solidFill>
                <a:srgbClr val="1ECBC8"/>
              </a:solidFill>
              <a:ln w="9525" cap="flat">
                <a:noFill/>
                <a:round/>
              </a:ln>
              <a:effectLst/>
            </c:spPr>
          </c:dPt>
          <c:dLbls>
            <c:dLbl>
              <c:idx val="1"/>
              <c:numFmt formatCode="0%" sourceLinked="0"/>
              <c:spPr/>
              <c:txPr>
                <a:bodyPr/>
                <a:lstStyle/>
                <a:p>
                  <a:pPr lvl="0">
                    <a:defRPr sz="1400" b="1" i="0" u="none" strike="noStrike">
                      <a:solidFill>
                        <a:srgbClr val="FFFFFF"/>
                      </a:solidFill>
                      <a:effectLst/>
                      <a:latin typeface="PFDinTextCompPro-Regular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numFmt formatCode="0%" sourceLinked="0"/>
              <c:spPr/>
              <c:txPr>
                <a:bodyPr/>
                <a:lstStyle/>
                <a:p>
                  <a:pPr lvl="0">
                    <a:defRPr sz="1400" b="1" i="0" u="none" strike="noStrike">
                      <a:solidFill>
                        <a:srgbClr val="FFFFFF"/>
                      </a:solidFill>
                      <a:effectLst/>
                      <a:latin typeface="PFDinTextCompPro-Regular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"/>
              <c:numFmt formatCode="0%" sourceLinked="0"/>
              <c:spPr/>
              <c:txPr>
                <a:bodyPr/>
                <a:lstStyle/>
                <a:p>
                  <a:pPr lvl="0">
                    <a:defRPr sz="1400" b="1" i="0" u="none" strike="noStrike">
                      <a:solidFill>
                        <a:srgbClr val="FFFFFF"/>
                      </a:solidFill>
                      <a:effectLst/>
                      <a:latin typeface="PFDinTextCompPro-Regular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4"/>
              <c:numFmt formatCode="0%" sourceLinked="0"/>
              <c:spPr/>
              <c:txPr>
                <a:bodyPr/>
                <a:lstStyle/>
                <a:p>
                  <a:pPr lvl="0">
                    <a:defRPr sz="1400" b="1" i="0" u="none" strike="noStrike">
                      <a:solidFill>
                        <a:srgbClr val="FFFFFF"/>
                      </a:solidFill>
                      <a:effectLst/>
                      <a:latin typeface="PFDinTextCompPro-Regular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5"/>
              <c:numFmt formatCode="0%" sourceLinked="0"/>
              <c:spPr/>
              <c:txPr>
                <a:bodyPr/>
                <a:lstStyle/>
                <a:p>
                  <a:pPr lvl="0">
                    <a:defRPr sz="1400" b="1" i="0" u="none" strike="noStrike">
                      <a:solidFill>
                        <a:srgbClr val="FFFFFF"/>
                      </a:solidFill>
                      <a:effectLst/>
                      <a:latin typeface="PFDinTextCompPro-Regular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numFmt formatCode="0%" sourceLinked="0"/>
            <c:txPr>
              <a:bodyPr/>
              <a:lstStyle/>
              <a:p>
                <a:pPr lvl="0">
                  <a:defRPr sz="1400" b="1" i="0" u="none" strike="noStrike">
                    <a:solidFill>
                      <a:srgbClr val="FFFFFF"/>
                    </a:solidFill>
                    <a:effectLst>
                      <a:outerShdw dist="38100" dir="2700000" rotWithShape="0">
                        <a:srgbClr val="000000"/>
                      </a:outerShdw>
                    </a:effectLst>
                    <a:latin typeface="PFDinTextCompPro-Regular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</c:dLbls>
          <c:cat>
            <c:strRef>
              <c:f>Sheet1!$B$1:$G$1</c:f>
              <c:strCache>
                <c:ptCount val="6"/>
                <c:pt idx="0">
                  <c:v>Untitled 1</c:v>
                </c:pt>
                <c:pt idx="1">
                  <c:v>Untitled 2</c:v>
                </c:pt>
                <c:pt idx="2">
                  <c:v>Untitled 3</c:v>
                </c:pt>
                <c:pt idx="3">
                  <c:v>Untitled 4</c:v>
                </c:pt>
                <c:pt idx="4">
                  <c:v>Untitled 5</c:v>
                </c:pt>
                <c:pt idx="5">
                  <c:v>Untitled 6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91.0</c:v>
                </c:pt>
                <c:pt idx="1">
                  <c:v>76.0</c:v>
                </c:pt>
                <c:pt idx="2">
                  <c:v>28.0</c:v>
                </c:pt>
                <c:pt idx="3">
                  <c:v>26.0</c:v>
                </c:pt>
                <c:pt idx="4">
                  <c:v>21.0</c:v>
                </c:pt>
                <c:pt idx="5">
                  <c:v>18.0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solidFill>
          <a:srgbClr val="FFFFFF"/>
        </a:solidFill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0.0282455"/>
          <c:y val="0.885582"/>
          <c:w val="0.955993"/>
          <c:h val="0.126918"/>
        </c:manualLayout>
      </c:layout>
      <c:overlay val="1"/>
      <c:spPr>
        <a:noFill/>
        <a:ln w="9525" cap="flat">
          <a:noFill/>
          <a:round/>
        </a:ln>
        <a:effectLst/>
      </c:spPr>
      <c:txPr>
        <a:bodyPr/>
        <a:lstStyle/>
        <a:p>
          <a:pPr lvl="0">
            <a:defRPr sz="1000" b="0" i="0" u="none" strike="noStrike">
              <a:solidFill>
                <a:srgbClr val="000000"/>
              </a:solidFill>
              <a:effectLst/>
              <a:latin typeface="News706BT-RomanC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title>
      <c:tx>
        <c:rich>
          <a:bodyPr rot="0"/>
          <a:lstStyle/>
          <a:p>
            <a:pPr lvl="0"/>
            <a:endParaRPr lang="en-US"/>
          </a:p>
        </c:rich>
      </c:tx>
      <c:layout/>
      <c:overlay val="1"/>
    </c:title>
    <c:autoTitleDeleted val="0"/>
    <c:plotArea>
      <c:layout>
        <c:manualLayout>
          <c:layoutTarget val="inner"/>
          <c:xMode val="edge"/>
          <c:yMode val="edge"/>
          <c:x val="0.0831108"/>
          <c:y val="0.0614717"/>
          <c:w val="0.916889"/>
          <c:h val="0.66692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Untitled 1</c:v>
                </c:pt>
              </c:strCache>
            </c:strRef>
          </c:tx>
          <c:spPr>
            <a:solidFill>
              <a:srgbClr val="7A1744"/>
            </a:solidFill>
            <a:ln w="9525" cap="flat">
              <a:noFill/>
              <a:round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17.0</c:v>
                </c:pt>
                <c:pt idx="1">
                  <c:v>26.0</c:v>
                </c:pt>
                <c:pt idx="2">
                  <c:v>53.0</c:v>
                </c:pt>
                <c:pt idx="3">
                  <c:v>96.0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Untitled 2</c:v>
                </c:pt>
              </c:strCache>
            </c:strRef>
          </c:tx>
          <c:spPr>
            <a:solidFill>
              <a:srgbClr val="F33A4B"/>
            </a:solidFill>
            <a:ln w="9525" cap="flat">
              <a:noFill/>
              <a:round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55.0</c:v>
                </c:pt>
                <c:pt idx="1">
                  <c:v>43.0</c:v>
                </c:pt>
                <c:pt idx="2">
                  <c:v>70.0</c:v>
                </c:pt>
                <c:pt idx="3">
                  <c:v>58.0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Untitled 3</c:v>
                </c:pt>
              </c:strCache>
            </c:strRef>
          </c:tx>
          <c:spPr>
            <a:solidFill>
              <a:srgbClr val="FFB0C3"/>
            </a:solidFill>
            <a:ln w="9525" cap="flat">
              <a:noFill/>
              <a:round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Sheet1!$B$4:$E$4</c:f>
              <c:numCache>
                <c:formatCode>General</c:formatCode>
                <c:ptCount val="4"/>
                <c:pt idx="0">
                  <c:v>20.0</c:v>
                </c:pt>
                <c:pt idx="1">
                  <c:v>16.0</c:v>
                </c:pt>
                <c:pt idx="2">
                  <c:v>40.0</c:v>
                </c:pt>
                <c:pt idx="3">
                  <c:v>57.0</c:v>
                </c:pt>
              </c:numCache>
            </c:numRef>
          </c:val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Untitled 4</c:v>
                </c:pt>
              </c:strCache>
            </c:strRef>
          </c:tx>
          <c:spPr>
            <a:solidFill>
              <a:srgbClr val="FFDC00"/>
            </a:solidFill>
            <a:ln w="9525" cap="flat">
              <a:noFill/>
              <a:round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Sheet1!$B$5:$E$5</c:f>
              <c:numCache>
                <c:formatCode>General</c:formatCode>
                <c:ptCount val="4"/>
                <c:pt idx="0">
                  <c:v>24.0</c:v>
                </c:pt>
                <c:pt idx="1">
                  <c:v>12.0</c:v>
                </c:pt>
                <c:pt idx="2">
                  <c:v>16.0</c:v>
                </c:pt>
                <c:pt idx="3">
                  <c:v>3.0</c:v>
                </c:pt>
              </c:numCache>
            </c:numRef>
          </c:val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Untitled 5</c:v>
                </c:pt>
              </c:strCache>
            </c:strRef>
          </c:tx>
          <c:spPr>
            <a:solidFill>
              <a:srgbClr val="87E9DB"/>
            </a:solidFill>
            <a:ln w="9525" cap="flat">
              <a:noFill/>
              <a:round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Sheet1!$B$6:$E$6</c:f>
              <c:numCache>
                <c:formatCode>General</c:formatCode>
                <c:ptCount val="4"/>
                <c:pt idx="0">
                  <c:v>5.0</c:v>
                </c:pt>
                <c:pt idx="1">
                  <c:v>20.0</c:v>
                </c:pt>
                <c:pt idx="2">
                  <c:v>26.0</c:v>
                </c:pt>
                <c:pt idx="3">
                  <c:v>40.0</c:v>
                </c:pt>
              </c:numCache>
            </c:numRef>
          </c:val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Untitled 6</c:v>
                </c:pt>
              </c:strCache>
            </c:strRef>
          </c:tx>
          <c:spPr>
            <a:solidFill>
              <a:srgbClr val="1ECBC8"/>
            </a:solidFill>
            <a:ln w="9525" cap="flat">
              <a:noFill/>
              <a:round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Sheet1!$B$7:$E$7</c:f>
              <c:numCache>
                <c:formatCode>General</c:formatCode>
                <c:ptCount val="4"/>
                <c:pt idx="0">
                  <c:v>30.0</c:v>
                </c:pt>
                <c:pt idx="1">
                  <c:v>11.0</c:v>
                </c:pt>
                <c:pt idx="2">
                  <c:v>60.0</c:v>
                </c:pt>
                <c:pt idx="3">
                  <c:v>80.0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31192504"/>
        <c:axId val="-2131189160"/>
      </c:barChart>
      <c:catAx>
        <c:axId val="-213119250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6350" cap="flat">
            <a:solidFill>
              <a:srgbClr val="000000"/>
            </a:solidFill>
            <a:prstDash val="solid"/>
            <a:round/>
          </a:ln>
        </c:spPr>
        <c:txPr>
          <a:bodyPr rot="0"/>
          <a:lstStyle/>
          <a:p>
            <a:pPr lvl="0">
              <a:defRPr sz="1400" b="1" i="0" u="none" strike="noStrike">
                <a:solidFill>
                  <a:srgbClr val="000000"/>
                </a:solidFill>
                <a:effectLst/>
                <a:latin typeface="PFDinTextCompPro-Regular"/>
              </a:defRPr>
            </a:pPr>
            <a:endParaRPr lang="en-US"/>
          </a:p>
        </c:txPr>
        <c:crossAx val="-2131189160"/>
        <c:crosses val="autoZero"/>
        <c:auto val="1"/>
        <c:lblAlgn val="ctr"/>
        <c:lblOffset val="100"/>
        <c:noMultiLvlLbl val="1"/>
      </c:catAx>
      <c:valAx>
        <c:axId val="-2131189160"/>
        <c:scaling>
          <c:orientation val="minMax"/>
        </c:scaling>
        <c:delete val="0"/>
        <c:axPos val="l"/>
        <c:majorGridlines>
          <c:spPr>
            <a:ln w="6350" cap="flat">
              <a:solidFill>
                <a:srgbClr val="000000"/>
              </a:solidFill>
              <a:custDash>
                <a:ds d="100000" sp="200000"/>
              </a:custDash>
              <a:round/>
            </a:ln>
          </c:spPr>
        </c:majorGridlines>
        <c:numFmt formatCode="0" sourceLinked="0"/>
        <c:majorTickMark val="out"/>
        <c:minorTickMark val="none"/>
        <c:tickLblPos val="nextTo"/>
        <c:spPr>
          <a:ln w="6350" cap="flat">
            <a:solidFill>
              <a:srgbClr val="000000"/>
            </a:solidFill>
            <a:prstDash val="solid"/>
            <a:round/>
          </a:ln>
        </c:spPr>
        <c:txPr>
          <a:bodyPr rot="0"/>
          <a:lstStyle/>
          <a:p>
            <a:pPr lvl="0">
              <a:defRPr sz="1200" b="0" i="0" u="none" strike="noStrike">
                <a:solidFill>
                  <a:srgbClr val="000000"/>
                </a:solidFill>
                <a:effectLst/>
                <a:latin typeface="News706BT-RomanC"/>
              </a:defRPr>
            </a:pPr>
            <a:endParaRPr lang="en-US"/>
          </a:p>
        </c:txPr>
        <c:crossAx val="-2131192504"/>
        <c:crosses val="autoZero"/>
        <c:crossBetween val="between"/>
        <c:majorUnit val="100.0"/>
        <c:minorUnit val="50.0"/>
      </c:valAx>
      <c:spPr>
        <a:solidFill>
          <a:srgbClr val="FFFFFF"/>
        </a:solidFill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0.331701"/>
          <c:y val="0.876612"/>
          <c:w val="0.387392"/>
          <c:h val="0.135888"/>
        </c:manualLayout>
      </c:layout>
      <c:overlay val="1"/>
      <c:spPr>
        <a:noFill/>
        <a:ln w="9525" cap="flat">
          <a:noFill/>
          <a:round/>
        </a:ln>
        <a:effectLst/>
      </c:spPr>
      <c:txPr>
        <a:bodyPr/>
        <a:lstStyle/>
        <a:p>
          <a:pPr lvl="0">
            <a:defRPr sz="1000" b="0" i="0" u="none" strike="noStrike">
              <a:solidFill>
                <a:srgbClr val="000000"/>
              </a:solidFill>
              <a:effectLst/>
              <a:latin typeface="News706BT-RomanC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50" name="Shape 15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00681455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defRPr sz="2200">
        <a:latin typeface="Lucida Grande"/>
        <a:ea typeface="Lucida Grande"/>
        <a:cs typeface="Lucida Grande"/>
        <a:sym typeface="Lucida Grande"/>
      </a:defRPr>
    </a:lvl1pPr>
    <a:lvl2pPr indent="228600" defTabSz="45720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Instructor introduces themselves using the following structure:</a:t>
            </a:r>
          </a:p>
          <a:p>
            <a:pPr lvl="0">
              <a:defRPr sz="1800"/>
            </a:pPr>
            <a:r>
              <a:rPr sz="2200"/>
              <a:t>Name</a:t>
            </a:r>
          </a:p>
          <a:p>
            <a:pPr lvl="0">
              <a:defRPr sz="1800"/>
            </a:pPr>
            <a:r>
              <a:rPr sz="2200"/>
              <a:t>Experience with Product Management</a:t>
            </a:r>
          </a:p>
          <a:p>
            <a:pPr lvl="0">
              <a:defRPr sz="1800"/>
            </a:pPr>
            <a:r>
              <a:rPr sz="2200"/>
              <a:t>Current favorite tech product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68" name="Shape 2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To do that effectively, you must be able to understand your customers' needs, and how they translate to your product.</a:t>
            </a:r>
          </a:p>
          <a:p>
            <a:pPr lvl="0">
              <a:defRPr sz="1800"/>
            </a:pPr>
            <a:r>
              <a:rPr sz="2200"/>
              <a:t>"How would you define customer need, features, and benefits?"</a:t>
            </a:r>
          </a:p>
          <a:p>
            <a:pPr lvl="0">
              <a:defRPr sz="1800"/>
            </a:pPr>
            <a:r>
              <a:rPr sz="2200"/>
              <a:t>Expected student responses:</a:t>
            </a:r>
          </a:p>
          <a:p>
            <a:pPr lvl="0">
              <a:defRPr sz="1800"/>
            </a:pPr>
            <a:r>
              <a:rPr sz="2200"/>
              <a:t>Customer need: a void or gap in what the customer would like to be able to do, and what they are able to do.</a:t>
            </a:r>
          </a:p>
          <a:p>
            <a:pPr lvl="0">
              <a:defRPr sz="1800"/>
            </a:pPr>
            <a:r>
              <a:rPr sz="2200"/>
              <a:t>Feature: a product specification or specific function that allows a user to accomplish a task. The "what".</a:t>
            </a:r>
          </a:p>
          <a:p>
            <a:pPr lvl="0">
              <a:defRPr sz="1800"/>
            </a:pPr>
            <a:r>
              <a:rPr sz="2200"/>
              <a:t>Benefits: what a feature allows you to do. the missing piece that completes a customer need. The "so what".</a:t>
            </a:r>
          </a:p>
          <a:p>
            <a:pPr lvl="0">
              <a:defRPr sz="1800"/>
            </a:pPr>
            <a:endParaRPr sz="2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41" name="Shape 3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Now that you've outlined your product features, it's time to prioritize them. One way to do this is to assess the risks and assumptions that each feature brings.</a:t>
            </a:r>
          </a:p>
          <a:p>
            <a:pPr lvl="0">
              <a:defRPr sz="1800"/>
            </a:pPr>
            <a:r>
              <a:rPr sz="2200"/>
              <a:t>How would you define a risk or assumption?</a:t>
            </a:r>
          </a:p>
          <a:p>
            <a:pPr lvl="0">
              <a:defRPr sz="1800"/>
            </a:pPr>
            <a:r>
              <a:rPr sz="2200"/>
              <a:t>Expected student responses:</a:t>
            </a:r>
          </a:p>
          <a:p>
            <a:pPr lvl="0">
              <a:defRPr sz="1800"/>
            </a:pPr>
            <a:r>
              <a:rPr sz="2200"/>
              <a:t>Risk: a situation where greater loss than gain is a looming possibility.</a:t>
            </a:r>
          </a:p>
          <a:p>
            <a:pPr lvl="0">
              <a:defRPr sz="1800"/>
            </a:pPr>
            <a:r>
              <a:rPr sz="2200"/>
              <a:t>Assumption: something that is accepted to be true before being tested.</a:t>
            </a:r>
          </a:p>
          <a:p>
            <a:pPr lvl="0">
              <a:defRPr sz="1800"/>
            </a:pPr>
            <a:r>
              <a:rPr sz="2200"/>
              <a:t>As a product manager, it's largely up to you to de-risk your projects by testing your assumptions.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54" name="Shape 3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Product Management is a complex and dynamic role.</a:t>
            </a:r>
          </a:p>
          <a:p>
            <a:pPr lvl="0">
              <a:defRPr sz="1800"/>
            </a:pPr>
            <a:r>
              <a:rPr sz="2200"/>
              <a:t>Product managers often live in the intersection between design, development, and business.</a:t>
            </a:r>
          </a:p>
          <a:p>
            <a:pPr lvl="0">
              <a:defRPr sz="1800"/>
            </a:pPr>
            <a:r>
              <a:rPr sz="2200"/>
              <a:t>In an attempt to define the role of a product manager, think of it largely as what we've done today:</a:t>
            </a:r>
          </a:p>
          <a:p>
            <a:pPr lvl="0">
              <a:defRPr sz="1800"/>
            </a:pPr>
            <a:r>
              <a:rPr sz="2200"/>
              <a:t>You've taken customer needs and translated them into features. As a product manager, you are the voice and defender of the customer.</a:t>
            </a:r>
          </a:p>
          <a:p>
            <a:pPr lvl="0">
              <a:defRPr sz="1800"/>
            </a:pPr>
            <a:r>
              <a:rPr sz="2200"/>
              <a:t>You then broke down your risks and assumption, realizing that every additional feature or item on your list will bring extra risks and assumptions. That tension must be managed by a product manager.</a:t>
            </a:r>
          </a:p>
          <a:p>
            <a:pPr lvl="0">
              <a:defRPr sz="1800"/>
            </a:pPr>
            <a:r>
              <a:rPr sz="2200"/>
              <a:t>And at the end of the day, it's mostly about asking "why?" to the stakeholders, your customers, and developers.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67" name="Shape 3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Exit tickets are quick surveys students complete at the end of each class. It should only take about 5 minutes. This allows you to receive real time feedback and make any necessary changes.</a:t>
            </a:r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Post exit ticket link on Schoology so students always have easy access.</a:t>
            </a:r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Don't include WWW in the link as it produces an error.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78" name="Shape 1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Students introduce themselves using the following structure:</a:t>
            </a:r>
          </a:p>
          <a:p>
            <a:pPr lvl="0">
              <a:defRPr sz="1800"/>
            </a:pPr>
            <a:r>
              <a:rPr sz="2200"/>
              <a:t>Name</a:t>
            </a:r>
          </a:p>
          <a:p>
            <a:pPr lvl="0">
              <a:defRPr sz="1800"/>
            </a:pPr>
            <a:r>
              <a:rPr sz="2200"/>
              <a:t>Expectations for the course</a:t>
            </a:r>
          </a:p>
          <a:p>
            <a:pPr lvl="0">
              <a:defRPr sz="1800"/>
            </a:pPr>
            <a:r>
              <a:rPr sz="2200"/>
              <a:t>Current favorite tech product</a:t>
            </a:r>
          </a:p>
          <a:p>
            <a:pPr lvl="0">
              <a:defRPr sz="1800"/>
            </a:pPr>
            <a:r>
              <a:rPr sz="2200"/>
              <a:t>As students share their expectations, write them down on the whiteboard.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88" name="Shape 1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Go back through the list of expectations and address one by relating them back to the curriculum, the course objectives, and outside resources.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93" name="Shape 1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"Think of a time where you've been in a learning environment like this, and you've had a difficult time learning. What made it difficult to learn? What ground rules would you like to set to make sure that doesn't happen here?”</a:t>
            </a:r>
          </a:p>
          <a:p>
            <a:pPr lvl="0">
              <a:defRPr sz="1800"/>
            </a:pPr>
            <a:r>
              <a:rPr sz="2200"/>
              <a:t>Discuss and document answers (without contributing any) on the whiteboard under the heading "Ground Rules". Look for the following answers:</a:t>
            </a:r>
          </a:p>
          <a:p>
            <a:pPr lvl="0">
              <a:defRPr sz="1800"/>
            </a:pPr>
            <a:r>
              <a:rPr sz="2200"/>
              <a:t>Participate</a:t>
            </a:r>
          </a:p>
          <a:p>
            <a:pPr lvl="0">
              <a:defRPr sz="1800"/>
            </a:pPr>
            <a:r>
              <a:rPr sz="2200"/>
              <a:t>Respect</a:t>
            </a:r>
          </a:p>
          <a:p>
            <a:pPr lvl="0">
              <a:defRPr sz="1800"/>
            </a:pPr>
            <a:r>
              <a:rPr sz="2200"/>
              <a:t>Limited use of technology</a:t>
            </a:r>
          </a:p>
          <a:p>
            <a:pPr lvl="0">
              <a:defRPr sz="1800"/>
            </a:pPr>
            <a:r>
              <a:rPr sz="2200"/>
              <a:t>Be Prompt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0" name="Shape 2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Successfully creating a new product with product/market fit requires a combination of technology, business, and design.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PMs sit at the middle of this intersection.</a:t>
            </a:r>
          </a:p>
          <a:p>
            <a:pPr lvl="0">
              <a:defRPr sz="1800"/>
            </a:pPr>
            <a:r>
              <a:rPr sz="2200"/>
              <a:t>What should a PM know to be successful in this position?</a:t>
            </a:r>
          </a:p>
          <a:p>
            <a:pPr lvl="0">
              <a:defRPr sz="1800"/>
            </a:pPr>
            <a:r>
              <a:rPr sz="2200"/>
              <a:t>Should have a good understanding of all pieces, but doesn’t need to be proficient in everything.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28" name="Shape 2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They maximize business value by creating products that customers need.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41" name="Shape 2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Feel free to edit this based on your own schedule.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In order to be a product manager, you need to be able to create products that people will use and love.</a:t>
            </a:r>
          </a:p>
          <a:p>
            <a:pPr lvl="0">
              <a:defRPr sz="1800"/>
            </a:pPr>
            <a:r>
              <a:rPr sz="2200"/>
              <a:t>Throughout the entire process and in each decision of developing a feature or product, you will be the voice of the customer.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1" Type="http://schemas.openxmlformats.org/officeDocument/2006/relationships/slideMaster" Target="../slideMasters/slideMaster1.xml"/><Relationship Id="rId2" Type="http://schemas.openxmlformats.org/officeDocument/2006/relationships/chart" Target="../charts/chart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" name="Shape 9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0" name="dropped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00" y="762000"/>
            <a:ext cx="2832100" cy="304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: Smart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iStock_000016029046Medium_BW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6000" y="1313656"/>
            <a:ext cx="4043866" cy="605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iStock_000016936841Medium_BW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73600" y="1371600"/>
            <a:ext cx="3695700" cy="5514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verizon-4g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09000" y="1358900"/>
            <a:ext cx="2984500" cy="5459451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Shape 6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635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2" name="Shape 6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635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>
              <a:defRPr sz="1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News706BT-ItalicC"/>
                <a:ea typeface="News706BT-ItalicC"/>
                <a:cs typeface="News706BT-ItalicC"/>
                <a:sym typeface="News706BT-ItalicC"/>
              </a:defRPr>
            </a:lvl1pPr>
          </a:lstStyle>
          <a:p>
            <a:pPr lvl="0">
              <a:defRPr sz="1800">
                <a:uFillTx/>
              </a:defRPr>
            </a:pPr>
            <a:r>
              <a:rPr sz="1400">
                <a:uFill>
                  <a:solidFill/>
                </a:uFill>
              </a:rPr>
              <a:t>Drag an object here</a:t>
            </a:r>
          </a:p>
        </p:txBody>
      </p:sp>
      <p:sp>
        <p:nvSpPr>
          <p:cNvPr id="64" name="Shape 64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>
              <a:defRPr sz="1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News706BT-ItalicC"/>
                <a:ea typeface="News706BT-ItalicC"/>
                <a:cs typeface="News706BT-ItalicC"/>
                <a:sym typeface="News706BT-ItalicC"/>
              </a:defRPr>
            </a:lvl1pPr>
          </a:lstStyle>
          <a:p>
            <a:pPr lvl="0">
              <a:defRPr sz="1800">
                <a:uFillTx/>
              </a:defRPr>
            </a:pPr>
            <a:r>
              <a:rPr sz="1400">
                <a:uFill>
                  <a:solidFill/>
                </a:uFill>
              </a:rPr>
              <a:t>Drag an object here</a:t>
            </a:r>
          </a:p>
        </p:txBody>
      </p:sp>
      <p:sp>
        <p:nvSpPr>
          <p:cNvPr id="65" name="Shape 65"/>
          <p:cNvSpPr>
            <a:spLocks noGrp="1"/>
          </p:cNvSpPr>
          <p:nvPr>
            <p:ph idx="3"/>
          </p:nvPr>
        </p:nvSpPr>
        <p:spPr>
          <a:xfrm>
            <a:off x="1841500" y="1981200"/>
            <a:ext cx="2311400" cy="3962400"/>
          </a:xfrm>
          <a:prstGeom prst="rect">
            <a:avLst/>
          </a:prstGeom>
          <a:ln>
            <a:miter lim="400000"/>
          </a:ln>
        </p:spPr>
        <p:txBody>
          <a:bodyPr lIns="50800" tIns="50800" rIns="50800" bIns="50800" anchor="ctr"/>
          <a:lstStyle/>
          <a:p>
            <a:pPr lvl="0" defTabSz="1308100">
              <a:spcBef>
                <a:spcPts val="0"/>
              </a:spcBef>
              <a:defRPr sz="2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635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635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aphicFrame>
        <p:nvGraphicFramePr>
          <p:cNvPr id="69" name="Chart 69"/>
          <p:cNvGraphicFramePr/>
          <p:nvPr/>
        </p:nvGraphicFramePr>
        <p:xfrm>
          <a:off x="655827" y="2307725"/>
          <a:ext cx="3217420" cy="3374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0" name="Chart 70"/>
          <p:cNvGraphicFramePr/>
          <p:nvPr/>
        </p:nvGraphicFramePr>
        <p:xfrm>
          <a:off x="4386429" y="2303347"/>
          <a:ext cx="2514601" cy="33864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1" name="Chart 71"/>
          <p:cNvGraphicFramePr/>
          <p:nvPr/>
        </p:nvGraphicFramePr>
        <p:xfrm>
          <a:off x="7409003" y="2423731"/>
          <a:ext cx="4944873" cy="31403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635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635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77" name="Group 77"/>
          <p:cNvGrpSpPr/>
          <p:nvPr/>
        </p:nvGrpSpPr>
        <p:grpSpPr>
          <a:xfrm>
            <a:off x="635000" y="1828800"/>
            <a:ext cx="1270000" cy="1270000"/>
            <a:chOff x="0" y="0"/>
            <a:chExt cx="1269999" cy="1269999"/>
          </a:xfrm>
        </p:grpSpPr>
        <p:pic>
          <p:nvPicPr>
            <p:cNvPr id="75" name="droppedImage.pd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70000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6" name="Shape 76"/>
            <p:cNvSpPr/>
            <p:nvPr/>
          </p:nvSpPr>
          <p:spPr>
            <a:xfrm>
              <a:off x="88900" y="335279"/>
              <a:ext cx="1079500" cy="6756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>
                <a:lnSpc>
                  <a:spcPct val="75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b="1" spc="-36">
                  <a:uFill>
                    <a:solidFill/>
                  </a:uFill>
                  <a:latin typeface="+mj-lt"/>
                  <a:ea typeface="+mj-ea"/>
                  <a:cs typeface="+mj-cs"/>
                  <a:sym typeface="PFDinTextCompPro-Regular"/>
                </a:rPr>
                <a:t>INSERT STICKER</a:t>
              </a:r>
              <a:br>
                <a:rPr b="1" spc="-36">
                  <a:uFill>
                    <a:solidFill/>
                  </a:uFill>
                  <a:latin typeface="+mj-lt"/>
                  <a:ea typeface="+mj-ea"/>
                  <a:cs typeface="+mj-cs"/>
                  <a:sym typeface="PFDinTextCompPro-Regular"/>
                </a:rPr>
              </a:br>
              <a:r>
                <a:rPr b="1" spc="-36">
                  <a:uFill>
                    <a:solidFill/>
                  </a:uFill>
                  <a:latin typeface="+mj-lt"/>
                  <a:ea typeface="+mj-ea"/>
                  <a:cs typeface="+mj-cs"/>
                  <a:sym typeface="PFDinTextCompPro-Regular"/>
                </a:rPr>
                <a:t>TEXT</a:t>
              </a:r>
            </a:p>
          </p:txBody>
        </p:sp>
      </p:grpSp>
      <p:grpSp>
        <p:nvGrpSpPr>
          <p:cNvPr id="80" name="Group 80"/>
          <p:cNvGrpSpPr/>
          <p:nvPr/>
        </p:nvGrpSpPr>
        <p:grpSpPr>
          <a:xfrm>
            <a:off x="2159000" y="1828800"/>
            <a:ext cx="1270000" cy="1270000"/>
            <a:chOff x="0" y="0"/>
            <a:chExt cx="1269999" cy="1269999"/>
          </a:xfrm>
        </p:grpSpPr>
        <p:pic>
          <p:nvPicPr>
            <p:cNvPr id="78" name="droppedImage.pd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70000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" name="Shape 79"/>
            <p:cNvSpPr/>
            <p:nvPr/>
          </p:nvSpPr>
          <p:spPr>
            <a:xfrm>
              <a:off x="101600" y="347979"/>
              <a:ext cx="1079500" cy="6756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>
                <a:lnSpc>
                  <a:spcPct val="75000"/>
                </a:lnSpc>
                <a:buClr>
                  <a:srgbClr val="000000"/>
                </a:buClr>
                <a:defRPr sz="1800">
                  <a:solidFill>
                    <a:srgbClr val="000000"/>
                  </a:solidFill>
                  <a:uFillTx/>
                </a:defRPr>
              </a:pPr>
              <a:r>
                <a:rPr b="1" spc="-36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j-lt"/>
                  <a:ea typeface="+mj-ea"/>
                  <a:cs typeface="+mj-cs"/>
                  <a:sym typeface="PFDinTextCompPro-Regular"/>
                </a:rPr>
                <a:t>INSERT STICKER</a:t>
              </a:r>
              <a:br>
                <a:rPr b="1" spc="-36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j-lt"/>
                  <a:ea typeface="+mj-ea"/>
                  <a:cs typeface="+mj-cs"/>
                  <a:sym typeface="PFDinTextCompPro-Regular"/>
                </a:rPr>
              </a:br>
              <a:r>
                <a:rPr b="1" spc="-36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j-lt"/>
                  <a:ea typeface="+mj-ea"/>
                  <a:cs typeface="+mj-cs"/>
                  <a:sym typeface="PFDinTextCompPro-Regular"/>
                </a:rPr>
                <a:t>TEXT</a:t>
              </a:r>
            </a:p>
          </p:txBody>
        </p:sp>
      </p:grpSp>
      <p:grpSp>
        <p:nvGrpSpPr>
          <p:cNvPr id="83" name="Group 83"/>
          <p:cNvGrpSpPr/>
          <p:nvPr/>
        </p:nvGrpSpPr>
        <p:grpSpPr>
          <a:xfrm>
            <a:off x="635000" y="3340100"/>
            <a:ext cx="1270000" cy="1270000"/>
            <a:chOff x="0" y="0"/>
            <a:chExt cx="1269999" cy="1269999"/>
          </a:xfrm>
        </p:grpSpPr>
        <p:pic>
          <p:nvPicPr>
            <p:cNvPr id="81" name="droppedImage.pd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70000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2" name="Shape 82"/>
            <p:cNvSpPr/>
            <p:nvPr/>
          </p:nvSpPr>
          <p:spPr>
            <a:xfrm>
              <a:off x="88900" y="322579"/>
              <a:ext cx="1079500" cy="6756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>
                <a:lnSpc>
                  <a:spcPct val="75000"/>
                </a:lnSpc>
                <a:buClr>
                  <a:srgbClr val="000000"/>
                </a:buClr>
                <a:defRPr sz="1800">
                  <a:solidFill>
                    <a:srgbClr val="000000"/>
                  </a:solidFill>
                  <a:uFillTx/>
                </a:defRPr>
              </a:pPr>
              <a:r>
                <a:rPr b="1" spc="-36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j-lt"/>
                  <a:ea typeface="+mj-ea"/>
                  <a:cs typeface="+mj-cs"/>
                  <a:sym typeface="PFDinTextCompPro-Regular"/>
                </a:rPr>
                <a:t>INSERT STICKER</a:t>
              </a:r>
              <a:br>
                <a:rPr b="1" spc="-36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j-lt"/>
                  <a:ea typeface="+mj-ea"/>
                  <a:cs typeface="+mj-cs"/>
                  <a:sym typeface="PFDinTextCompPro-Regular"/>
                </a:rPr>
              </a:br>
              <a:r>
                <a:rPr b="1" spc="-36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j-lt"/>
                  <a:ea typeface="+mj-ea"/>
                  <a:cs typeface="+mj-cs"/>
                  <a:sym typeface="PFDinTextCompPro-Regular"/>
                </a:rPr>
                <a:t>TEXT</a:t>
              </a:r>
            </a:p>
          </p:txBody>
        </p:sp>
      </p:grpSp>
      <p:grpSp>
        <p:nvGrpSpPr>
          <p:cNvPr id="86" name="Group 86"/>
          <p:cNvGrpSpPr/>
          <p:nvPr/>
        </p:nvGrpSpPr>
        <p:grpSpPr>
          <a:xfrm>
            <a:off x="2159000" y="3340100"/>
            <a:ext cx="1270000" cy="1270000"/>
            <a:chOff x="0" y="0"/>
            <a:chExt cx="1269999" cy="1269999"/>
          </a:xfrm>
        </p:grpSpPr>
        <p:pic>
          <p:nvPicPr>
            <p:cNvPr id="84" name="droppedImage.pd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270000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5" name="Shape 85"/>
            <p:cNvSpPr/>
            <p:nvPr/>
          </p:nvSpPr>
          <p:spPr>
            <a:xfrm>
              <a:off x="101600" y="335279"/>
              <a:ext cx="1079500" cy="6756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>
                <a:lnSpc>
                  <a:spcPct val="75000"/>
                </a:lnSpc>
                <a:buClr>
                  <a:srgbClr val="000000"/>
                </a:buClr>
                <a:defRPr sz="1800">
                  <a:solidFill>
                    <a:srgbClr val="000000"/>
                  </a:solidFill>
                  <a:uFillTx/>
                </a:defRPr>
              </a:pPr>
              <a:r>
                <a:rPr b="1" spc="-36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j-lt"/>
                  <a:ea typeface="+mj-ea"/>
                  <a:cs typeface="+mj-cs"/>
                  <a:sym typeface="PFDinTextCompPro-Regular"/>
                </a:rPr>
                <a:t>INSERT STICKER</a:t>
              </a:r>
              <a:br>
                <a:rPr b="1" spc="-36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j-lt"/>
                  <a:ea typeface="+mj-ea"/>
                  <a:cs typeface="+mj-cs"/>
                  <a:sym typeface="PFDinTextCompPro-Regular"/>
                </a:rPr>
              </a:br>
              <a:r>
                <a:rPr b="1" spc="-36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j-lt"/>
                  <a:ea typeface="+mj-ea"/>
                  <a:cs typeface="+mj-cs"/>
                  <a:sym typeface="PFDinTextCompPro-Regular"/>
                </a:rPr>
                <a:t>TEXT</a:t>
              </a:r>
            </a:p>
          </p:txBody>
        </p:sp>
      </p:grpSp>
      <p:grpSp>
        <p:nvGrpSpPr>
          <p:cNvPr id="89" name="Group 89"/>
          <p:cNvGrpSpPr/>
          <p:nvPr/>
        </p:nvGrpSpPr>
        <p:grpSpPr>
          <a:xfrm>
            <a:off x="635000" y="4876800"/>
            <a:ext cx="1270000" cy="1270000"/>
            <a:chOff x="0" y="0"/>
            <a:chExt cx="1269999" cy="1269999"/>
          </a:xfrm>
        </p:grpSpPr>
        <p:pic>
          <p:nvPicPr>
            <p:cNvPr id="87" name="droppedImage.pd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270000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8" name="Shape 88"/>
            <p:cNvSpPr/>
            <p:nvPr/>
          </p:nvSpPr>
          <p:spPr>
            <a:xfrm>
              <a:off x="88900" y="322579"/>
              <a:ext cx="1079500" cy="6756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>
                <a:lnSpc>
                  <a:spcPct val="75000"/>
                </a:lnSpc>
                <a:buClr>
                  <a:srgbClr val="000000"/>
                </a:buClr>
                <a:defRPr sz="1800">
                  <a:solidFill>
                    <a:srgbClr val="000000"/>
                  </a:solidFill>
                  <a:uFillTx/>
                </a:defRPr>
              </a:pPr>
              <a:r>
                <a:rPr b="1" spc="-36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j-lt"/>
                  <a:ea typeface="+mj-ea"/>
                  <a:cs typeface="+mj-cs"/>
                  <a:sym typeface="PFDinTextCompPro-Regular"/>
                </a:rPr>
                <a:t>INSERT STICKER</a:t>
              </a:r>
              <a:br>
                <a:rPr b="1" spc="-36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j-lt"/>
                  <a:ea typeface="+mj-ea"/>
                  <a:cs typeface="+mj-cs"/>
                  <a:sym typeface="PFDinTextCompPro-Regular"/>
                </a:rPr>
              </a:br>
              <a:r>
                <a:rPr b="1" spc="-36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j-lt"/>
                  <a:ea typeface="+mj-ea"/>
                  <a:cs typeface="+mj-cs"/>
                  <a:sym typeface="PFDinTextCompPro-Regular"/>
                </a:rPr>
                <a:t>TEXT</a:t>
              </a:r>
            </a:p>
          </p:txBody>
        </p:sp>
      </p:grpSp>
      <p:grpSp>
        <p:nvGrpSpPr>
          <p:cNvPr id="92" name="Group 92"/>
          <p:cNvGrpSpPr/>
          <p:nvPr/>
        </p:nvGrpSpPr>
        <p:grpSpPr>
          <a:xfrm>
            <a:off x="2159000" y="4876800"/>
            <a:ext cx="1270000" cy="1270000"/>
            <a:chOff x="0" y="0"/>
            <a:chExt cx="1269999" cy="1269999"/>
          </a:xfrm>
        </p:grpSpPr>
        <p:pic>
          <p:nvPicPr>
            <p:cNvPr id="90" name="droppedImage.pdf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270000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1" name="Shape 91"/>
            <p:cNvSpPr/>
            <p:nvPr/>
          </p:nvSpPr>
          <p:spPr>
            <a:xfrm>
              <a:off x="101600" y="335279"/>
              <a:ext cx="1079500" cy="6756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>
                <a:lnSpc>
                  <a:spcPct val="75000"/>
                </a:lnSpc>
                <a:buClr>
                  <a:srgbClr val="000000"/>
                </a:buClr>
                <a:defRPr sz="1800">
                  <a:solidFill>
                    <a:srgbClr val="000000"/>
                  </a:solidFill>
                  <a:uFillTx/>
                </a:defRPr>
              </a:pPr>
              <a:r>
                <a:rPr b="1" spc="-36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j-lt"/>
                  <a:ea typeface="+mj-ea"/>
                  <a:cs typeface="+mj-cs"/>
                  <a:sym typeface="PFDinTextCompPro-Regular"/>
                </a:rPr>
                <a:t>INSERT STICKER</a:t>
              </a:r>
              <a:br>
                <a:rPr b="1" spc="-36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j-lt"/>
                  <a:ea typeface="+mj-ea"/>
                  <a:cs typeface="+mj-cs"/>
                  <a:sym typeface="PFDinTextCompPro-Regular"/>
                </a:rPr>
              </a:br>
              <a:r>
                <a:rPr b="1" spc="-36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j-lt"/>
                  <a:ea typeface="+mj-ea"/>
                  <a:cs typeface="+mj-cs"/>
                  <a:sym typeface="PFDinTextCompPro-Regular"/>
                </a:rPr>
                <a:t>TEXT</a:t>
              </a:r>
            </a:p>
          </p:txBody>
        </p:sp>
      </p:grpSp>
      <p:sp>
        <p:nvSpPr>
          <p:cNvPr id="93" name="Shape 93"/>
          <p:cNvSpPr/>
          <p:nvPr/>
        </p:nvSpPr>
        <p:spPr>
          <a:xfrm>
            <a:off x="8790781" y="1828800"/>
            <a:ext cx="3236119" cy="203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solid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9400" tIns="279400" rIns="279400" bIns="279400"/>
          <a:lstStyle>
            <a:lvl1pPr>
              <a:lnSpc>
                <a:spcPts val="1600"/>
              </a:lnSpc>
              <a:buClr>
                <a:srgbClr val="000000"/>
              </a:buClr>
              <a:defRPr sz="1200"/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  <p:grpSp>
        <p:nvGrpSpPr>
          <p:cNvPr id="97" name="Group 97"/>
          <p:cNvGrpSpPr/>
          <p:nvPr/>
        </p:nvGrpSpPr>
        <p:grpSpPr>
          <a:xfrm>
            <a:off x="4051300" y="1828800"/>
            <a:ext cx="2032000" cy="2032000"/>
            <a:chOff x="0" y="0"/>
            <a:chExt cx="2032000" cy="2032000"/>
          </a:xfrm>
        </p:grpSpPr>
        <p:pic>
          <p:nvPicPr>
            <p:cNvPr id="94" name="droppedImage.pdf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2032000" cy="203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5" name="Shape 95"/>
            <p:cNvSpPr/>
            <p:nvPr/>
          </p:nvSpPr>
          <p:spPr>
            <a:xfrm>
              <a:off x="165100" y="152400"/>
              <a:ext cx="1676400" cy="233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75000"/>
                </a:lnSpc>
                <a:defRPr sz="1800" b="1" spc="-36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+mj-lt"/>
                  <a:ea typeface="+mj-ea"/>
                  <a:cs typeface="+mj-cs"/>
                  <a:sym typeface="PFDinTextCompPro-Regular"/>
                </a:defRPr>
              </a:lvl1pPr>
            </a:lstStyle>
            <a:p>
              <a:pPr lvl="0">
                <a:defRPr b="0" spc="0">
                  <a:uFillTx/>
                </a:defRPr>
              </a:pPr>
              <a:r>
                <a:rPr b="1" spc="-36">
                  <a:uFill>
                    <a:solidFill/>
                  </a:uFill>
                </a:rPr>
                <a:t>INSERT TERM</a:t>
              </a:r>
            </a:p>
          </p:txBody>
        </p:sp>
        <p:sp>
          <p:nvSpPr>
            <p:cNvPr id="96" name="Shape 96"/>
            <p:cNvSpPr/>
            <p:nvPr/>
          </p:nvSpPr>
          <p:spPr>
            <a:xfrm>
              <a:off x="165100" y="419100"/>
              <a:ext cx="1676400" cy="14151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>
                <a:lnSpc>
                  <a:spcPts val="16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200">
                  <a:uFill>
                    <a:solidFill/>
                  </a:uFill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1" name="Group 101"/>
          <p:cNvGrpSpPr/>
          <p:nvPr/>
        </p:nvGrpSpPr>
        <p:grpSpPr>
          <a:xfrm>
            <a:off x="6362700" y="1828800"/>
            <a:ext cx="2032000" cy="2032000"/>
            <a:chOff x="0" y="0"/>
            <a:chExt cx="2032000" cy="2032000"/>
          </a:xfrm>
        </p:grpSpPr>
        <p:pic>
          <p:nvPicPr>
            <p:cNvPr id="98" name="droppedImage.pdf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2032000" cy="203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9" name="Shape 99"/>
            <p:cNvSpPr/>
            <p:nvPr/>
          </p:nvSpPr>
          <p:spPr>
            <a:xfrm>
              <a:off x="177800" y="152400"/>
              <a:ext cx="1676400" cy="233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75000"/>
                </a:lnSpc>
                <a:buClr>
                  <a:srgbClr val="000000"/>
                </a:buClr>
                <a:defRPr sz="1800" b="1" spc="-36">
                  <a:latin typeface="+mj-lt"/>
                  <a:ea typeface="+mj-ea"/>
                  <a:cs typeface="+mj-cs"/>
                  <a:sym typeface="PFDinTextCompPro-Regular"/>
                </a:defRPr>
              </a:lvl1pPr>
            </a:lstStyle>
            <a:p>
              <a:pPr lvl="0">
                <a:defRPr b="0" spc="0">
                  <a:solidFill>
                    <a:srgbClr val="000000"/>
                  </a:solidFill>
                  <a:uFillTx/>
                </a:defRPr>
              </a:pPr>
              <a:r>
                <a:rPr b="1" spc="-36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INSERT TERM</a:t>
              </a:r>
            </a:p>
          </p:txBody>
        </p:sp>
        <p:sp>
          <p:nvSpPr>
            <p:cNvPr id="100" name="Shape 100"/>
            <p:cNvSpPr/>
            <p:nvPr/>
          </p:nvSpPr>
          <p:spPr>
            <a:xfrm>
              <a:off x="177800" y="419100"/>
              <a:ext cx="1676400" cy="14151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1600"/>
                </a:lnSpc>
                <a:buClr>
                  <a:srgbClr val="000000"/>
                </a:buClr>
                <a:defRPr sz="1200"/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2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5" name="Group 105"/>
          <p:cNvGrpSpPr/>
          <p:nvPr/>
        </p:nvGrpSpPr>
        <p:grpSpPr>
          <a:xfrm>
            <a:off x="4051300" y="4114800"/>
            <a:ext cx="2032000" cy="2032000"/>
            <a:chOff x="0" y="0"/>
            <a:chExt cx="2032000" cy="2032000"/>
          </a:xfrm>
        </p:grpSpPr>
        <p:pic>
          <p:nvPicPr>
            <p:cNvPr id="102" name="droppedImage.pdf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2032000" cy="203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3" name="Shape 103"/>
            <p:cNvSpPr/>
            <p:nvPr/>
          </p:nvSpPr>
          <p:spPr>
            <a:xfrm>
              <a:off x="165100" y="177800"/>
              <a:ext cx="1676400" cy="233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75000"/>
                </a:lnSpc>
                <a:buClr>
                  <a:srgbClr val="000000"/>
                </a:buClr>
                <a:defRPr sz="1800" b="1" spc="-36">
                  <a:latin typeface="+mj-lt"/>
                  <a:ea typeface="+mj-ea"/>
                  <a:cs typeface="+mj-cs"/>
                  <a:sym typeface="PFDinTextCompPro-Regular"/>
                </a:defRPr>
              </a:lvl1pPr>
            </a:lstStyle>
            <a:p>
              <a:pPr lvl="0">
                <a:defRPr b="0" spc="0">
                  <a:solidFill>
                    <a:srgbClr val="000000"/>
                  </a:solidFill>
                  <a:uFillTx/>
                </a:defRPr>
              </a:pPr>
              <a:r>
                <a:rPr b="1" spc="-36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INSERT TERM</a:t>
              </a:r>
            </a:p>
          </p:txBody>
        </p:sp>
        <p:sp>
          <p:nvSpPr>
            <p:cNvPr id="104" name="Shape 104"/>
            <p:cNvSpPr/>
            <p:nvPr/>
          </p:nvSpPr>
          <p:spPr>
            <a:xfrm>
              <a:off x="165100" y="444500"/>
              <a:ext cx="1676400" cy="14151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1600"/>
                </a:lnSpc>
                <a:buClr>
                  <a:srgbClr val="000000"/>
                </a:buClr>
                <a:defRPr sz="1200"/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2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9" name="Group 109"/>
          <p:cNvGrpSpPr/>
          <p:nvPr/>
        </p:nvGrpSpPr>
        <p:grpSpPr>
          <a:xfrm>
            <a:off x="6362700" y="4114800"/>
            <a:ext cx="2032000" cy="2032000"/>
            <a:chOff x="0" y="0"/>
            <a:chExt cx="2032000" cy="2032000"/>
          </a:xfrm>
        </p:grpSpPr>
        <p:pic>
          <p:nvPicPr>
            <p:cNvPr id="106" name="droppedImage.pdf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0"/>
              <a:ext cx="2032000" cy="203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7" name="Shape 107"/>
            <p:cNvSpPr/>
            <p:nvPr/>
          </p:nvSpPr>
          <p:spPr>
            <a:xfrm>
              <a:off x="177800" y="177800"/>
              <a:ext cx="1676400" cy="233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75000"/>
                </a:lnSpc>
                <a:buClr>
                  <a:srgbClr val="000000"/>
                </a:buClr>
                <a:defRPr sz="1800" b="1" spc="-36">
                  <a:latin typeface="+mj-lt"/>
                  <a:ea typeface="+mj-ea"/>
                  <a:cs typeface="+mj-cs"/>
                  <a:sym typeface="PFDinTextCompPro-Regular"/>
                </a:defRPr>
              </a:lvl1pPr>
            </a:lstStyle>
            <a:p>
              <a:pPr lvl="0">
                <a:defRPr b="0" spc="0">
                  <a:solidFill>
                    <a:srgbClr val="000000"/>
                  </a:solidFill>
                  <a:uFillTx/>
                </a:defRPr>
              </a:pPr>
              <a:r>
                <a:rPr b="1" spc="-36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INSERT TERM</a:t>
              </a:r>
            </a:p>
          </p:txBody>
        </p:sp>
        <p:sp>
          <p:nvSpPr>
            <p:cNvPr id="108" name="Shape 108"/>
            <p:cNvSpPr/>
            <p:nvPr/>
          </p:nvSpPr>
          <p:spPr>
            <a:xfrm>
              <a:off x="177800" y="444500"/>
              <a:ext cx="1676400" cy="14151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1600"/>
                </a:lnSpc>
                <a:buClr>
                  <a:srgbClr val="000000"/>
                </a:buClr>
                <a:defRPr sz="1200"/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2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sp>
        <p:nvSpPr>
          <p:cNvPr id="110" name="Shape 110"/>
          <p:cNvSpPr/>
          <p:nvPr/>
        </p:nvSpPr>
        <p:spPr>
          <a:xfrm>
            <a:off x="8790781" y="4114800"/>
            <a:ext cx="3236119" cy="203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solidFill>
            <a:srgbClr val="FFDC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9400" tIns="279400" rIns="279400" bIns="279400"/>
          <a:lstStyle>
            <a:lvl1pPr>
              <a:lnSpc>
                <a:spcPts val="1600"/>
              </a:lnSpc>
              <a:defRPr sz="1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lvl="0">
              <a:defRPr sz="1800">
                <a:uFillTx/>
              </a:defRPr>
            </a:pPr>
            <a:r>
              <a:rPr sz="1200">
                <a:uFill>
                  <a:solidFill/>
                </a:uFill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635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635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16" name="Group 116"/>
          <p:cNvGrpSpPr/>
          <p:nvPr/>
        </p:nvGrpSpPr>
        <p:grpSpPr>
          <a:xfrm>
            <a:off x="1384300" y="3130550"/>
            <a:ext cx="1270000" cy="1270000"/>
            <a:chOff x="0" y="0"/>
            <a:chExt cx="1269999" cy="1269999"/>
          </a:xfrm>
        </p:grpSpPr>
        <p:pic>
          <p:nvPicPr>
            <p:cNvPr id="114" name="droppedImage.pd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70000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5" name="Shape 115"/>
            <p:cNvSpPr/>
            <p:nvPr/>
          </p:nvSpPr>
          <p:spPr>
            <a:xfrm>
              <a:off x="88900" y="543559"/>
              <a:ext cx="1079500" cy="2336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75000"/>
                </a:lnSpc>
                <a:buClr>
                  <a:srgbClr val="000000"/>
                </a:buClr>
                <a:defRPr sz="1800" b="1" spc="-36">
                  <a:latin typeface="+mj-lt"/>
                  <a:ea typeface="+mj-ea"/>
                  <a:cs typeface="+mj-cs"/>
                  <a:sym typeface="PFDinTextCompPro-Regular"/>
                </a:defRPr>
              </a:lvl1pPr>
            </a:lstStyle>
            <a:p>
              <a:pPr lvl="0">
                <a:defRPr b="0" spc="0">
                  <a:solidFill>
                    <a:srgbClr val="000000"/>
                  </a:solidFill>
                  <a:uFillTx/>
                </a:defRPr>
              </a:pPr>
              <a:r>
                <a:rPr b="1" spc="-36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EXERCISE</a:t>
              </a:r>
            </a:p>
          </p:txBody>
        </p:sp>
      </p:grpSp>
      <p:sp>
        <p:nvSpPr>
          <p:cNvPr id="117" name="Shape 117"/>
          <p:cNvSpPr/>
          <p:nvPr/>
        </p:nvSpPr>
        <p:spPr>
          <a:xfrm flipV="1">
            <a:off x="3911600" y="3243406"/>
            <a:ext cx="3735026" cy="291"/>
          </a:xfrm>
          <a:prstGeom prst="line">
            <a:avLst/>
          </a:prstGeom>
          <a:ln w="635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8" name="Shape 118"/>
          <p:cNvSpPr/>
          <p:nvPr/>
        </p:nvSpPr>
        <p:spPr>
          <a:xfrm flipV="1">
            <a:off x="3911600" y="5861617"/>
            <a:ext cx="3735026" cy="291"/>
          </a:xfrm>
          <a:prstGeom prst="line">
            <a:avLst/>
          </a:prstGeom>
          <a:ln w="635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3911600" y="2989696"/>
            <a:ext cx="3733800" cy="254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buFont typeface="Lucida Grande"/>
              <a:defRPr sz="2000" b="1" cap="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>
                <a:uFillTx/>
              </a:defRPr>
            </a:pPr>
            <a:r>
              <a:rPr sz="2000" b="1" cap="all">
                <a:uFill>
                  <a:solidFill/>
                </a:uFill>
              </a:rPr>
              <a:t>TIMING</a:t>
            </a:r>
          </a:p>
        </p:txBody>
      </p:sp>
      <p:sp>
        <p:nvSpPr>
          <p:cNvPr id="120" name="Shape 120"/>
          <p:cNvSpPr/>
          <p:nvPr/>
        </p:nvSpPr>
        <p:spPr>
          <a:xfrm>
            <a:off x="3911600" y="5595207"/>
            <a:ext cx="3733800" cy="254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buFont typeface="Lucida Grande"/>
              <a:defRPr sz="2000" b="1" cap="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>
                <a:uFillTx/>
              </a:defRPr>
            </a:pPr>
            <a:r>
              <a:rPr sz="2000" b="1" cap="all">
                <a:uFill>
                  <a:solidFill/>
                </a:uFill>
              </a:rPr>
              <a:t>deliverable</a:t>
            </a:r>
          </a:p>
        </p:txBody>
      </p:sp>
      <p:sp>
        <p:nvSpPr>
          <p:cNvPr id="121" name="Shape 121"/>
          <p:cNvSpPr/>
          <p:nvPr/>
        </p:nvSpPr>
        <p:spPr>
          <a:xfrm flipV="1">
            <a:off x="3911600" y="2223009"/>
            <a:ext cx="3735026" cy="291"/>
          </a:xfrm>
          <a:prstGeom prst="line">
            <a:avLst/>
          </a:prstGeom>
          <a:ln w="635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2" name="Shape 122"/>
          <p:cNvSpPr/>
          <p:nvPr/>
        </p:nvSpPr>
        <p:spPr>
          <a:xfrm>
            <a:off x="3911600" y="1969299"/>
            <a:ext cx="3733800" cy="254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buFont typeface="Lucida Grande"/>
              <a:defRPr sz="2000" b="1" cap="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>
                <a:uFillTx/>
              </a:defRPr>
            </a:pPr>
            <a:r>
              <a:rPr sz="2000" b="1" cap="all">
                <a:uFill>
                  <a:solidFill/>
                </a:uFill>
              </a:rPr>
              <a:t>key objective(s)</a:t>
            </a:r>
          </a:p>
        </p:txBody>
      </p:sp>
      <p:sp>
        <p:nvSpPr>
          <p:cNvPr id="123" name="Shape 123"/>
          <p:cNvSpPr/>
          <p:nvPr/>
        </p:nvSpPr>
        <p:spPr>
          <a:xfrm flipV="1">
            <a:off x="3225800" y="1803659"/>
            <a:ext cx="1" cy="4430479"/>
          </a:xfrm>
          <a:prstGeom prst="line">
            <a:avLst/>
          </a:prstGeom>
          <a:ln w="12700">
            <a:solidFill>
              <a:srgbClr val="EAEAEA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&amp;A">
    <p:bg>
      <p:bgPr>
        <a:solidFill>
          <a:srgbClr val="FFD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7" name="Shape 127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0600"/>
              </a:lnSpc>
              <a:defRPr sz="12000" b="1" cap="all" spc="-239"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solidFill>
                  <a:srgbClr val="000000"/>
                </a:solidFill>
                <a:uFillTx/>
              </a:defRPr>
            </a:pPr>
            <a:r>
              <a:rPr sz="12000" b="1" cap="all" spc="-239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Q&amp;A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xit Tickets">
    <p:bg>
      <p:bgPr>
        <a:solidFill>
          <a:srgbClr val="FFAF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0600"/>
              </a:lnSpc>
              <a:defRPr sz="12000" b="1" cap="all" spc="-239"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solidFill>
                  <a:srgbClr val="000000"/>
                </a:solidFill>
                <a:uFillTx/>
              </a:defRPr>
            </a:pPr>
            <a:r>
              <a:rPr sz="12000" b="1" cap="all" spc="-239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exit tickets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xit Tickets">
    <p:bg>
      <p:bgPr>
        <a:solidFill>
          <a:srgbClr val="FFAF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0600"/>
              </a:lnSpc>
              <a:defRPr sz="12000" b="1" cap="all" spc="-239"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solidFill>
                  <a:srgbClr val="000000"/>
                </a:solidFill>
                <a:uFillTx/>
              </a:defRPr>
            </a:pPr>
            <a:r>
              <a:rPr sz="12000" b="1" cap="all" spc="-239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exit tickets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: 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/>
          </p:cNvSpPr>
          <p:nvPr>
            <p:ph idx="3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ln>
            <a:miter lim="400000"/>
          </a:ln>
        </p:spPr>
        <p:txBody>
          <a:bodyPr anchor="ctr"/>
          <a:lstStyle/>
          <a:p>
            <a:pPr lvl="0" algn="ctr" defTabSz="1308100">
              <a:spcBef>
                <a:spcPts val="0"/>
              </a:spcBef>
              <a:defRPr sz="1400">
                <a:latin typeface="News706BT-ItalicC"/>
                <a:ea typeface="News706BT-ItalicC"/>
                <a:cs typeface="News706BT-ItalicC"/>
                <a:sym typeface="News706BT-ItalicC"/>
              </a:defRPr>
            </a:pPr>
            <a:endParaRPr/>
          </a:p>
        </p:txBody>
      </p:sp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xfrm>
            <a:off x="635000" y="1473200"/>
            <a:ext cx="11734800" cy="1498600"/>
          </a:xfrm>
          <a:prstGeom prst="rect">
            <a:avLst/>
          </a:prstGeom>
        </p:spPr>
        <p:txBody>
          <a:bodyPr/>
          <a:lstStyle/>
          <a:p>
            <a:pPr lvl="0">
              <a:defRPr sz="1800" b="0" cap="none" spc="0">
                <a:uFillTx/>
              </a:defRPr>
            </a:pPr>
            <a:r>
              <a:rPr sz="5400" b="1" cap="all" spc="-107">
                <a:uFill>
                  <a:solidFill/>
                </a:uFill>
              </a:rPr>
              <a:t>Title Text</a:t>
            </a:r>
          </a:p>
        </p:txBody>
      </p:sp>
      <p:sp>
        <p:nvSpPr>
          <p:cNvPr id="140" name="Shape 1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: Text,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 cap="none" spc="0">
                <a:uFillTx/>
              </a:defRPr>
            </a:pPr>
            <a:r>
              <a:rPr sz="5400" b="1" cap="all" spc="-107">
                <a:uFill>
                  <a:solidFill/>
                </a:uFill>
              </a:rPr>
              <a:t>Title Text</a:t>
            </a:r>
          </a:p>
        </p:txBody>
      </p:sp>
      <p:sp>
        <p:nvSpPr>
          <p:cNvPr id="143" name="Shape 14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buFont typeface="Lucida Grande"/>
              <a:buChar char="‣"/>
            </a:lvl2pPr>
            <a:lvl3pPr>
              <a:buFont typeface="Lucida Grande"/>
              <a:buChar char="‣"/>
            </a:lvl3pPr>
            <a:lvl4pPr>
              <a:buFont typeface="Lucida Grande"/>
              <a:buChar char="‣"/>
            </a:lvl4pPr>
            <a:lvl5pPr>
              <a:buFont typeface="Lucida Grande"/>
              <a:buChar char="‣"/>
            </a:lvl5pPr>
          </a:lstStyle>
          <a:p>
            <a:pPr lvl="0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Five</a:t>
            </a:r>
          </a:p>
        </p:txBody>
      </p:sp>
      <p:sp>
        <p:nvSpPr>
          <p:cNvPr id="144" name="Shape 1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hapter">
    <p:bg>
      <p:bgPr>
        <a:solidFill>
          <a:srgbClr val="1EC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ody copy_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/>
        </p:nvSpPr>
        <p:spPr>
          <a:xfrm flipV="1">
            <a:off x="1248254" y="786461"/>
            <a:ext cx="817902" cy="1"/>
          </a:xfrm>
          <a:prstGeom prst="line">
            <a:avLst/>
          </a:prstGeom>
          <a:ln w="1270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0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1233207" y="6739244"/>
            <a:ext cx="10550521" cy="1"/>
          </a:xfrm>
          <a:prstGeom prst="line">
            <a:avLst/>
          </a:prstGeom>
          <a:ln w="3175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0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sldNum" sz="quarter" idx="2"/>
          </p:nvPr>
        </p:nvSpPr>
        <p:spPr>
          <a:xfrm>
            <a:off x="1228625" y="6608421"/>
            <a:ext cx="131573" cy="363221"/>
          </a:xfrm>
          <a:prstGeom prst="rect">
            <a:avLst/>
          </a:prstGeom>
        </p:spPr>
        <p:txBody>
          <a:bodyPr anchor="b"/>
          <a:lstStyle>
            <a:lvl1pPr defTabSz="1435100">
              <a:defRPr sz="1200" spc="-48"/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: Text,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635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635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</p:spPr>
        <p:txBody>
          <a:bodyPr/>
          <a:lstStyle/>
          <a:p>
            <a:pPr lvl="0">
              <a:defRPr sz="1800" b="0" cap="none" spc="0">
                <a:uFillTx/>
              </a:defRPr>
            </a:pPr>
            <a:r>
              <a:rPr sz="5400" b="1" cap="all" spc="-107">
                <a:uFill>
                  <a:solidFill/>
                </a:uFill>
              </a:rPr>
              <a:t>Title Text</a:t>
            </a:r>
          </a:p>
        </p:txBody>
      </p:sp>
      <p:sp>
        <p:nvSpPr>
          <p:cNvPr id="18" name="Shape 18"/>
          <p:cNvSpPr>
            <a:spLocks noGrp="1"/>
          </p:cNvSpPr>
          <p:nvPr>
            <p:ph type="body" idx="1"/>
          </p:nvPr>
        </p:nvSpPr>
        <p:spPr>
          <a:xfrm>
            <a:off x="632056" y="2413000"/>
            <a:ext cx="11734801" cy="3810000"/>
          </a:xfrm>
          <a:prstGeom prst="rect">
            <a:avLst/>
          </a:prstGeom>
        </p:spPr>
        <p:txBody>
          <a:bodyPr/>
          <a:lstStyle>
            <a:lvl2pPr>
              <a:buFont typeface="Lucida Grande"/>
              <a:buChar char="‣"/>
            </a:lvl2pPr>
            <a:lvl3pPr>
              <a:buFont typeface="Lucida Grande"/>
              <a:buChar char="‣"/>
            </a:lvl3pPr>
            <a:lvl4pPr>
              <a:buFont typeface="Lucida Grande"/>
              <a:buChar char="‣"/>
            </a:lvl4pPr>
            <a:lvl5pPr>
              <a:buFont typeface="Lucida Grande"/>
              <a:buChar char="‣"/>
            </a:lvl5pPr>
          </a:lstStyle>
          <a:p>
            <a:pPr lvl="0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: 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635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635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" name="Shape 22"/>
          <p:cNvSpPr>
            <a:spLocks noGrp="1"/>
          </p:cNvSpPr>
          <p:nvPr>
            <p:ph idx="3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ln>
            <a:miter lim="400000"/>
          </a:ln>
        </p:spPr>
        <p:txBody>
          <a:bodyPr lIns="50800" tIns="50800" rIns="50800" bIns="50800" anchor="ctr"/>
          <a:lstStyle/>
          <a:p>
            <a:pPr lvl="0" defTabSz="1308100">
              <a:spcBef>
                <a:spcPts val="0"/>
              </a:spcBef>
              <a:defRPr sz="2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635000" y="1473200"/>
            <a:ext cx="11734800" cy="1498600"/>
          </a:xfrm>
          <a:prstGeom prst="rect">
            <a:avLst/>
          </a:prstGeom>
        </p:spPr>
        <p:txBody>
          <a:bodyPr/>
          <a:lstStyle/>
          <a:p>
            <a:pPr lvl="0">
              <a:defRPr sz="1800" b="0" cap="none" spc="0">
                <a:uFillTx/>
              </a:defRPr>
            </a:pPr>
            <a:r>
              <a:rPr sz="5400" b="1" cap="all" spc="-107">
                <a:uFill>
                  <a:solidFill/>
                </a:u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635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635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" name="Shape 27"/>
          <p:cNvSpPr/>
          <p:nvPr/>
        </p:nvSpPr>
        <p:spPr>
          <a:xfrm flipV="1">
            <a:off x="635000" y="2781010"/>
            <a:ext cx="3735026" cy="290"/>
          </a:xfrm>
          <a:prstGeom prst="line">
            <a:avLst/>
          </a:prstGeom>
          <a:ln w="635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" name="Shape 28"/>
          <p:cNvSpPr/>
          <p:nvPr/>
        </p:nvSpPr>
        <p:spPr>
          <a:xfrm flipV="1">
            <a:off x="4622800" y="2781142"/>
            <a:ext cx="7742696" cy="159"/>
          </a:xfrm>
          <a:prstGeom prst="line">
            <a:avLst/>
          </a:prstGeom>
          <a:ln w="635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" name="Shape 29"/>
          <p:cNvSpPr/>
          <p:nvPr/>
        </p:nvSpPr>
        <p:spPr>
          <a:xfrm flipV="1">
            <a:off x="635000" y="5752810"/>
            <a:ext cx="3735026" cy="290"/>
          </a:xfrm>
          <a:prstGeom prst="line">
            <a:avLst/>
          </a:prstGeom>
          <a:ln w="635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0" name="Shape 30"/>
          <p:cNvSpPr/>
          <p:nvPr/>
        </p:nvSpPr>
        <p:spPr>
          <a:xfrm>
            <a:off x="4635500" y="5753100"/>
            <a:ext cx="7731808" cy="17"/>
          </a:xfrm>
          <a:prstGeom prst="line">
            <a:avLst/>
          </a:prstGeom>
          <a:ln w="635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1" name="Shape 31"/>
          <p:cNvSpPr/>
          <p:nvPr/>
        </p:nvSpPr>
        <p:spPr>
          <a:xfrm>
            <a:off x="635000" y="2387600"/>
            <a:ext cx="3733800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buFont typeface="Lucida Grande"/>
              <a:defRPr sz="2000" b="1" cap="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>
                <a:uFillTx/>
              </a:defRPr>
            </a:pPr>
            <a:r>
              <a:rPr sz="2000" b="1" cap="all">
                <a:uFill>
                  <a:solidFill/>
                </a:uFill>
              </a:rPr>
              <a:t>key objective(s)</a:t>
            </a:r>
          </a:p>
        </p:txBody>
      </p:sp>
      <p:sp>
        <p:nvSpPr>
          <p:cNvPr id="32" name="Shape 32"/>
          <p:cNvSpPr/>
          <p:nvPr/>
        </p:nvSpPr>
        <p:spPr>
          <a:xfrm>
            <a:off x="4635500" y="2387600"/>
            <a:ext cx="3733800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buFont typeface="Lucida Grande"/>
              <a:defRPr sz="2000" b="1" cap="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>
                <a:uFillTx/>
              </a:defRPr>
            </a:pPr>
            <a:r>
              <a:rPr sz="2000" b="1" cap="all">
                <a:uFill>
                  <a:solidFill/>
                </a:uFill>
              </a:rPr>
              <a:t>agenda</a:t>
            </a:r>
          </a:p>
        </p:txBody>
      </p:sp>
      <p:sp>
        <p:nvSpPr>
          <p:cNvPr id="33" name="Shape 33"/>
          <p:cNvSpPr/>
          <p:nvPr/>
        </p:nvSpPr>
        <p:spPr>
          <a:xfrm>
            <a:off x="4635500" y="5359400"/>
            <a:ext cx="7747000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buFont typeface="Lucida Grande"/>
              <a:defRPr sz="2000" b="1" cap="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>
                <a:uFillTx/>
              </a:defRPr>
            </a:pPr>
            <a:r>
              <a:rPr sz="2000" b="1" cap="all">
                <a:uFill>
                  <a:solidFill/>
                </a:uFill>
              </a:rPr>
              <a:t>resources</a:t>
            </a:r>
          </a:p>
        </p:txBody>
      </p:sp>
      <p:sp>
        <p:nvSpPr>
          <p:cNvPr id="34" name="Shape 34"/>
          <p:cNvSpPr/>
          <p:nvPr/>
        </p:nvSpPr>
        <p:spPr>
          <a:xfrm>
            <a:off x="635000" y="5359400"/>
            <a:ext cx="3733800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buFont typeface="Lucida Grande"/>
              <a:defRPr sz="2000" b="1" cap="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>
                <a:uFillTx/>
              </a:defRPr>
            </a:pPr>
            <a:r>
              <a:rPr sz="2000" b="1" cap="all">
                <a:uFill>
                  <a:solidFill/>
                </a:uFill>
              </a:rPr>
              <a:t>deliverable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635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635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8" name="Shape 38"/>
          <p:cNvSpPr/>
          <p:nvPr/>
        </p:nvSpPr>
        <p:spPr>
          <a:xfrm flipV="1">
            <a:off x="8623300" y="2781010"/>
            <a:ext cx="3735026" cy="290"/>
          </a:xfrm>
          <a:prstGeom prst="line">
            <a:avLst/>
          </a:prstGeom>
          <a:ln w="635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9" name="Shape 39"/>
          <p:cNvSpPr/>
          <p:nvPr/>
        </p:nvSpPr>
        <p:spPr>
          <a:xfrm flipV="1">
            <a:off x="635000" y="2781142"/>
            <a:ext cx="7742696" cy="159"/>
          </a:xfrm>
          <a:prstGeom prst="line">
            <a:avLst/>
          </a:prstGeom>
          <a:ln w="635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635000" y="2387600"/>
            <a:ext cx="3733800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buFont typeface="Lucida Grande"/>
              <a:defRPr sz="2000" b="1" cap="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>
                <a:uFillTx/>
              </a:defRPr>
            </a:pPr>
            <a:r>
              <a:rPr sz="2000" b="1" cap="all">
                <a:uFill>
                  <a:solidFill/>
                </a:uFill>
              </a:rPr>
              <a:t>summary</a:t>
            </a:r>
          </a:p>
        </p:txBody>
      </p:sp>
      <p:sp>
        <p:nvSpPr>
          <p:cNvPr id="41" name="Shape 41"/>
          <p:cNvSpPr/>
          <p:nvPr/>
        </p:nvSpPr>
        <p:spPr>
          <a:xfrm>
            <a:off x="8636000" y="2387600"/>
            <a:ext cx="3733800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buFont typeface="Lucida Grande"/>
              <a:defRPr sz="2000" b="1" cap="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>
                <a:uFillTx/>
              </a:defRPr>
            </a:pPr>
            <a:r>
              <a:rPr sz="2000" b="1" cap="all">
                <a:uFill>
                  <a:solidFill/>
                </a:uFill>
              </a:rPr>
              <a:t>key challenge / question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: 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C_BW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4700" y="1555328"/>
            <a:ext cx="6361385" cy="5156201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hape 44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635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635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6" name="Shape 46"/>
          <p:cNvSpPr>
            <a:spLocks noGrp="1"/>
          </p:cNvSpPr>
          <p:nvPr>
            <p:ph idx="3"/>
          </p:nvPr>
        </p:nvSpPr>
        <p:spPr>
          <a:xfrm>
            <a:off x="3606800" y="1803400"/>
            <a:ext cx="5829300" cy="3289300"/>
          </a:xfrm>
          <a:prstGeom prst="rect">
            <a:avLst/>
          </a:prstGeom>
          <a:ln>
            <a:miter lim="400000"/>
          </a:ln>
        </p:spPr>
        <p:txBody>
          <a:bodyPr lIns="50800" tIns="50800" rIns="50800" bIns="50800" anchor="ctr"/>
          <a:lstStyle/>
          <a:p>
            <a:pPr lvl="0" defTabSz="1308100">
              <a:spcBef>
                <a:spcPts val="0"/>
              </a:spcBef>
              <a:defRPr sz="2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: MAC Book 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Stock_000008824584Mediu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4793" y="1556146"/>
            <a:ext cx="7328695" cy="5128522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Shape 49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635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" name="Shape 50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635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1" name="Shape 51"/>
          <p:cNvSpPr>
            <a:spLocks noGrp="1"/>
          </p:cNvSpPr>
          <p:nvPr>
            <p:ph idx="3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ln>
            <a:miter lim="400000"/>
          </a:ln>
        </p:spPr>
        <p:txBody>
          <a:bodyPr lIns="50800" tIns="50800" rIns="50800" bIns="50800" anchor="ctr"/>
          <a:lstStyle/>
          <a:p>
            <a:pPr lvl="0" defTabSz="1308100">
              <a:spcBef>
                <a:spcPts val="0"/>
              </a:spcBef>
              <a:defRPr sz="2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: IP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pa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6900" y="1511300"/>
            <a:ext cx="6845300" cy="5354576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hape 54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635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5" name="Shape 55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635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6" name="Shape 56"/>
          <p:cNvSpPr>
            <a:spLocks noGrp="1"/>
          </p:cNvSpPr>
          <p:nvPr>
            <p:ph idx="3"/>
          </p:nvPr>
        </p:nvSpPr>
        <p:spPr>
          <a:xfrm>
            <a:off x="3822700" y="2095500"/>
            <a:ext cx="5435600" cy="4089400"/>
          </a:xfrm>
          <a:prstGeom prst="rect">
            <a:avLst/>
          </a:prstGeom>
          <a:ln>
            <a:miter lim="400000"/>
          </a:ln>
        </p:spPr>
        <p:txBody>
          <a:bodyPr lIns="50800" tIns="50800" rIns="50800" bIns="50800" anchor="ctr"/>
          <a:lstStyle/>
          <a:p>
            <a:pPr lvl="0" defTabSz="1308100">
              <a:spcBef>
                <a:spcPts val="0"/>
              </a:spcBef>
              <a:defRPr sz="2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635000" y="635000"/>
            <a:ext cx="11734800" cy="0"/>
          </a:xfrm>
          <a:prstGeom prst="line">
            <a:avLst/>
          </a:prstGeom>
          <a:ln w="635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635000" y="1219200"/>
            <a:ext cx="11734800" cy="0"/>
          </a:xfrm>
          <a:prstGeom prst="line">
            <a:avLst/>
          </a:prstGeom>
          <a:ln w="635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635000" y="1473200"/>
            <a:ext cx="11734800" cy="1320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 b="0" cap="none" spc="0">
                <a:uFillTx/>
              </a:defRPr>
            </a:pPr>
            <a:r>
              <a:rPr sz="5400" b="1" cap="all" spc="-107">
                <a:uFill>
                  <a:solidFill/>
                </a:uFill>
              </a:rP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632056" y="2921000"/>
            <a:ext cx="11734801" cy="3810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2pPr>
              <a:buFont typeface="Lucida Grande"/>
              <a:buChar char="‣"/>
            </a:lvl2pPr>
            <a:lvl3pPr>
              <a:buFont typeface="Lucida Grande"/>
              <a:buChar char="‣"/>
            </a:lvl3pPr>
            <a:lvl4pPr>
              <a:buFont typeface="Lucida Grande"/>
              <a:buChar char="‣"/>
            </a:lvl4pPr>
            <a:lvl5pPr>
              <a:buFont typeface="Lucida Grande"/>
              <a:buChar char="‣"/>
            </a:lvl5pPr>
          </a:lstStyle>
          <a:p>
            <a:pPr lvl="0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ln w="12700">
            <a:round/>
          </a:ln>
        </p:spPr>
        <p:txBody>
          <a:bodyPr wrap="none" lIns="0" tIns="0" rIns="0" bIns="0" anchor="ctr">
            <a:spAutoFit/>
          </a:bodyPr>
          <a:lstStyle>
            <a:lvl1pPr>
              <a:lnSpc>
                <a:spcPts val="3200"/>
              </a:lnSpc>
              <a:defRPr sz="3200"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ransition xmlns:p14="http://schemas.microsoft.com/office/powerpoint/2010/main" spd="med"/>
  <p:txStyles>
    <p:titleStyle>
      <a:lvl1pPr defTabSz="647700">
        <a:lnSpc>
          <a:spcPts val="5000"/>
        </a:lnSpc>
        <a:defRPr sz="5400" b="1" cap="all" spc="-107">
          <a:uFill>
            <a:solidFill/>
          </a:uFill>
          <a:latin typeface="+mj-lt"/>
          <a:ea typeface="+mj-ea"/>
          <a:cs typeface="+mj-cs"/>
          <a:sym typeface="PFDinTextCompPro-Regular"/>
        </a:defRPr>
      </a:lvl1pPr>
      <a:lvl2pPr indent="228600" defTabSz="647700">
        <a:lnSpc>
          <a:spcPts val="5000"/>
        </a:lnSpc>
        <a:defRPr sz="5400" b="1" cap="all" spc="-107">
          <a:uFill>
            <a:solidFill/>
          </a:uFill>
          <a:latin typeface="+mj-lt"/>
          <a:ea typeface="+mj-ea"/>
          <a:cs typeface="+mj-cs"/>
          <a:sym typeface="PFDinTextCompPro-Regular"/>
        </a:defRPr>
      </a:lvl2pPr>
      <a:lvl3pPr indent="457200" defTabSz="647700">
        <a:lnSpc>
          <a:spcPts val="5000"/>
        </a:lnSpc>
        <a:defRPr sz="5400" b="1" cap="all" spc="-107">
          <a:uFill>
            <a:solidFill/>
          </a:uFill>
          <a:latin typeface="+mj-lt"/>
          <a:ea typeface="+mj-ea"/>
          <a:cs typeface="+mj-cs"/>
          <a:sym typeface="PFDinTextCompPro-Regular"/>
        </a:defRPr>
      </a:lvl3pPr>
      <a:lvl4pPr indent="685800" defTabSz="647700">
        <a:lnSpc>
          <a:spcPts val="5000"/>
        </a:lnSpc>
        <a:defRPr sz="5400" b="1" cap="all" spc="-107">
          <a:uFill>
            <a:solidFill/>
          </a:uFill>
          <a:latin typeface="+mj-lt"/>
          <a:ea typeface="+mj-ea"/>
          <a:cs typeface="+mj-cs"/>
          <a:sym typeface="PFDinTextCompPro-Regular"/>
        </a:defRPr>
      </a:lvl4pPr>
      <a:lvl5pPr indent="914400" defTabSz="647700">
        <a:lnSpc>
          <a:spcPts val="5000"/>
        </a:lnSpc>
        <a:defRPr sz="5400" b="1" cap="all" spc="-107">
          <a:uFill>
            <a:solidFill/>
          </a:uFill>
          <a:latin typeface="+mj-lt"/>
          <a:ea typeface="+mj-ea"/>
          <a:cs typeface="+mj-cs"/>
          <a:sym typeface="PFDinTextCompPro-Regular"/>
        </a:defRPr>
      </a:lvl5pPr>
      <a:lvl6pPr indent="1143000" defTabSz="647700">
        <a:lnSpc>
          <a:spcPts val="5000"/>
        </a:lnSpc>
        <a:defRPr sz="5400" b="1" cap="all" spc="-107">
          <a:uFill>
            <a:solidFill/>
          </a:uFill>
          <a:latin typeface="+mj-lt"/>
          <a:ea typeface="+mj-ea"/>
          <a:cs typeface="+mj-cs"/>
          <a:sym typeface="PFDinTextCompPro-Regular"/>
        </a:defRPr>
      </a:lvl6pPr>
      <a:lvl7pPr indent="1371600" defTabSz="647700">
        <a:lnSpc>
          <a:spcPts val="5000"/>
        </a:lnSpc>
        <a:defRPr sz="5400" b="1" cap="all" spc="-107">
          <a:uFill>
            <a:solidFill/>
          </a:uFill>
          <a:latin typeface="+mj-lt"/>
          <a:ea typeface="+mj-ea"/>
          <a:cs typeface="+mj-cs"/>
          <a:sym typeface="PFDinTextCompPro-Regular"/>
        </a:defRPr>
      </a:lvl7pPr>
      <a:lvl8pPr indent="1600200" defTabSz="647700">
        <a:lnSpc>
          <a:spcPts val="5000"/>
        </a:lnSpc>
        <a:defRPr sz="5400" b="1" cap="all" spc="-107">
          <a:uFill>
            <a:solidFill/>
          </a:uFill>
          <a:latin typeface="+mj-lt"/>
          <a:ea typeface="+mj-ea"/>
          <a:cs typeface="+mj-cs"/>
          <a:sym typeface="PFDinTextCompPro-Regular"/>
        </a:defRPr>
      </a:lvl8pPr>
      <a:lvl9pPr indent="1828800" defTabSz="647700">
        <a:lnSpc>
          <a:spcPts val="5000"/>
        </a:lnSpc>
        <a:defRPr sz="5400" b="1" cap="all" spc="-107">
          <a:uFill>
            <a:solidFill/>
          </a:uFill>
          <a:latin typeface="+mj-lt"/>
          <a:ea typeface="+mj-ea"/>
          <a:cs typeface="+mj-cs"/>
          <a:sym typeface="PFDinTextCompPro-Regular"/>
        </a:defRPr>
      </a:lvl9pPr>
    </p:titleStyle>
    <p:bodyStyle>
      <a:lvl1pPr defTabSz="647700">
        <a:spcBef>
          <a:spcPts val="1000"/>
        </a:spcBef>
        <a:defRPr sz="2800">
          <a:uFill>
            <a:solidFill/>
          </a:uFill>
          <a:latin typeface="+mn-lt"/>
          <a:ea typeface="+mn-ea"/>
          <a:cs typeface="+mn-cs"/>
          <a:sym typeface="News706BT-RomanC"/>
        </a:defRPr>
      </a:lvl1pPr>
      <a:lvl2pPr marL="660400" indent="-203200" defTabSz="647700">
        <a:spcBef>
          <a:spcPts val="1000"/>
        </a:spcBef>
        <a:buSzPct val="70000"/>
        <a:buChar char="•"/>
        <a:defRPr sz="2800">
          <a:uFill>
            <a:solidFill/>
          </a:uFill>
          <a:latin typeface="+mn-lt"/>
          <a:ea typeface="+mn-ea"/>
          <a:cs typeface="+mn-cs"/>
          <a:sym typeface="News706BT-RomanC"/>
        </a:defRPr>
      </a:lvl2pPr>
      <a:lvl3pPr marL="1117600" indent="-203200" defTabSz="647700">
        <a:spcBef>
          <a:spcPts val="1000"/>
        </a:spcBef>
        <a:buSzPct val="70000"/>
        <a:buChar char="•"/>
        <a:defRPr sz="2800">
          <a:uFill>
            <a:solidFill/>
          </a:uFill>
          <a:latin typeface="+mn-lt"/>
          <a:ea typeface="+mn-ea"/>
          <a:cs typeface="+mn-cs"/>
          <a:sym typeface="News706BT-RomanC"/>
        </a:defRPr>
      </a:lvl3pPr>
      <a:lvl4pPr marL="1574800" indent="-203200" defTabSz="647700">
        <a:spcBef>
          <a:spcPts val="1000"/>
        </a:spcBef>
        <a:buSzPct val="70000"/>
        <a:buChar char="•"/>
        <a:defRPr sz="2800">
          <a:uFill>
            <a:solidFill/>
          </a:uFill>
          <a:latin typeface="+mn-lt"/>
          <a:ea typeface="+mn-ea"/>
          <a:cs typeface="+mn-cs"/>
          <a:sym typeface="News706BT-RomanC"/>
        </a:defRPr>
      </a:lvl4pPr>
      <a:lvl5pPr marL="2032000" indent="-203200" defTabSz="647700">
        <a:spcBef>
          <a:spcPts val="1000"/>
        </a:spcBef>
        <a:buSzPct val="70000"/>
        <a:buChar char="•"/>
        <a:defRPr sz="2800">
          <a:uFill>
            <a:solidFill/>
          </a:uFill>
          <a:latin typeface="+mn-lt"/>
          <a:ea typeface="+mn-ea"/>
          <a:cs typeface="+mn-cs"/>
          <a:sym typeface="News706BT-RomanC"/>
        </a:defRPr>
      </a:lvl5pPr>
      <a:lvl6pPr marL="2654300" indent="-203200" defTabSz="647700">
        <a:spcBef>
          <a:spcPts val="1000"/>
        </a:spcBef>
        <a:buSzPct val="70000"/>
        <a:buChar char="•"/>
        <a:defRPr sz="2800">
          <a:uFill>
            <a:solidFill/>
          </a:uFill>
          <a:latin typeface="+mn-lt"/>
          <a:ea typeface="+mn-ea"/>
          <a:cs typeface="+mn-cs"/>
          <a:sym typeface="News706BT-RomanC"/>
        </a:defRPr>
      </a:lvl6pPr>
      <a:lvl7pPr marL="3009900" indent="-203200" defTabSz="647700">
        <a:spcBef>
          <a:spcPts val="1000"/>
        </a:spcBef>
        <a:buSzPct val="70000"/>
        <a:buChar char="•"/>
        <a:defRPr sz="2800">
          <a:uFill>
            <a:solidFill/>
          </a:uFill>
          <a:latin typeface="+mn-lt"/>
          <a:ea typeface="+mn-ea"/>
          <a:cs typeface="+mn-cs"/>
          <a:sym typeface="News706BT-RomanC"/>
        </a:defRPr>
      </a:lvl7pPr>
      <a:lvl8pPr marL="3365500" indent="-203200" defTabSz="647700">
        <a:spcBef>
          <a:spcPts val="1000"/>
        </a:spcBef>
        <a:buSzPct val="70000"/>
        <a:buChar char="•"/>
        <a:defRPr sz="2800">
          <a:uFill>
            <a:solidFill/>
          </a:uFill>
          <a:latin typeface="+mn-lt"/>
          <a:ea typeface="+mn-ea"/>
          <a:cs typeface="+mn-cs"/>
          <a:sym typeface="News706BT-RomanC"/>
        </a:defRPr>
      </a:lvl8pPr>
      <a:lvl9pPr marL="3721100" indent="-203200" defTabSz="647700">
        <a:spcBef>
          <a:spcPts val="1000"/>
        </a:spcBef>
        <a:buSzPct val="70000"/>
        <a:buChar char="•"/>
        <a:defRPr sz="2800">
          <a:uFill>
            <a:solidFill/>
          </a:uFill>
          <a:latin typeface="+mn-lt"/>
          <a:ea typeface="+mn-ea"/>
          <a:cs typeface="+mn-cs"/>
          <a:sym typeface="News706BT-RomanC"/>
        </a:defRPr>
      </a:lvl9pPr>
    </p:bodyStyle>
    <p:otherStyle>
      <a:lvl1pPr defTabSz="1308100">
        <a:lnSpc>
          <a:spcPts val="3200"/>
        </a:lnSpc>
        <a:defRPr sz="3200" b="1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Regular"/>
        </a:defRPr>
      </a:lvl1pPr>
      <a:lvl2pPr defTabSz="1308100">
        <a:lnSpc>
          <a:spcPts val="3200"/>
        </a:lnSpc>
        <a:defRPr sz="3200" b="1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Regular"/>
        </a:defRPr>
      </a:lvl2pPr>
      <a:lvl3pPr defTabSz="1308100">
        <a:lnSpc>
          <a:spcPts val="3200"/>
        </a:lnSpc>
        <a:defRPr sz="3200" b="1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Regular"/>
        </a:defRPr>
      </a:lvl3pPr>
      <a:lvl4pPr defTabSz="1308100">
        <a:lnSpc>
          <a:spcPts val="3200"/>
        </a:lnSpc>
        <a:defRPr sz="3200" b="1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Regular"/>
        </a:defRPr>
      </a:lvl4pPr>
      <a:lvl5pPr defTabSz="1308100">
        <a:lnSpc>
          <a:spcPts val="3200"/>
        </a:lnSpc>
        <a:defRPr sz="3200" b="1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Regular"/>
        </a:defRPr>
      </a:lvl5pPr>
      <a:lvl6pPr defTabSz="1308100">
        <a:lnSpc>
          <a:spcPts val="3200"/>
        </a:lnSpc>
        <a:defRPr sz="3200" b="1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Regular"/>
        </a:defRPr>
      </a:lvl6pPr>
      <a:lvl7pPr defTabSz="1308100">
        <a:lnSpc>
          <a:spcPts val="3200"/>
        </a:lnSpc>
        <a:defRPr sz="3200" b="1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Regular"/>
        </a:defRPr>
      </a:lvl7pPr>
      <a:lvl8pPr defTabSz="1308100">
        <a:lnSpc>
          <a:spcPts val="3200"/>
        </a:lnSpc>
        <a:defRPr sz="3200" b="1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Regular"/>
        </a:defRPr>
      </a:lvl8pPr>
      <a:lvl9pPr defTabSz="1308100">
        <a:lnSpc>
          <a:spcPts val="3200"/>
        </a:lnSpc>
        <a:defRPr sz="3200" b="1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jpe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4.png"/><Relationship Id="rId5" Type="http://schemas.openxmlformats.org/officeDocument/2006/relationships/image" Target="../media/image29.png"/><Relationship Id="rId6" Type="http://schemas.openxmlformats.org/officeDocument/2006/relationships/image" Target="../media/image26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ga.co/PDMticket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/>
        </p:nvSpPr>
        <p:spPr>
          <a:xfrm>
            <a:off x="635000" y="5778500"/>
            <a:ext cx="11734800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lnSpc>
                <a:spcPts val="34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 smtClean="0">
                <a:solidFill>
                  <a:srgbClr val="E52123"/>
                </a:solidFill>
                <a:uFill>
                  <a:solidFill>
                    <a:srgbClr val="FFFFFF"/>
                  </a:solidFill>
                </a:uFill>
                <a:latin typeface="News706BT-ItalicC"/>
                <a:ea typeface="News706BT-ItalicC"/>
                <a:cs typeface="News706BT-ItalicC"/>
                <a:sym typeface="News706BT-ItalicC"/>
              </a:rPr>
              <a:t>Andy Acs &amp; David Miller</a:t>
            </a:r>
            <a:endParaRPr sz="2800" dirty="0">
              <a:solidFill>
                <a:srgbClr val="E52123"/>
              </a:solidFill>
              <a:uFill>
                <a:solidFill>
                  <a:srgbClr val="FFFFFF"/>
                </a:solidFill>
              </a:uFill>
              <a:latin typeface="News706BT-ItalicC"/>
              <a:ea typeface="News706BT-ItalicC"/>
              <a:cs typeface="News706BT-ItalicC"/>
              <a:sym typeface="News706BT-ItalicC"/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635000" y="1549400"/>
            <a:ext cx="11734800" cy="280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0600"/>
              </a:lnSpc>
              <a:defRPr sz="12000" b="1" cap="all" spc="-239"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solidFill>
                  <a:srgbClr val="000000"/>
                </a:solidFill>
                <a:uFillTx/>
              </a:defRPr>
            </a:pPr>
            <a:r>
              <a:rPr sz="12000" b="1" cap="all" spc="-239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introduction to product management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defRPr sz="3200" b="1" cap="all" spc="-64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3200" b="1" cap="all" spc="-64">
                <a:uFill>
                  <a:solidFill/>
                </a:uFill>
              </a:rPr>
              <a:t>what is a product manager?</a:t>
            </a:r>
          </a:p>
        </p:txBody>
      </p:sp>
      <p:sp>
        <p:nvSpPr>
          <p:cNvPr id="213" name="Shape 213"/>
          <p:cNvSpPr/>
          <p:nvPr/>
        </p:nvSpPr>
        <p:spPr>
          <a:xfrm>
            <a:off x="3631413" y="1537859"/>
            <a:ext cx="3251493" cy="3251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E100">
              <a:alpha val="33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>
              <a:defRPr sz="4800" b="1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PFDinTextCompPro-Regular"/>
              </a:defRPr>
            </a:pPr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6121894" y="1537859"/>
            <a:ext cx="3251493" cy="3251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A6BF">
              <a:alpha val="33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>
              <a:defRPr sz="4800" b="1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PFDinTextCompPro-Regular"/>
              </a:defRPr>
            </a:pP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4876653" y="3531890"/>
            <a:ext cx="3251494" cy="3251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D1CC">
              <a:alpha val="33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>
              <a:defRPr sz="54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</a:defRPr>
            </a:pP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7262667" y="2912145"/>
            <a:ext cx="1450950" cy="502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825500">
              <a:defRPr sz="3200" b="1" cap="all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/>
            </a:pPr>
            <a:r>
              <a:rPr sz="3200" b="1" cap="all"/>
              <a:t>Business</a:t>
            </a:r>
          </a:p>
        </p:txBody>
      </p:sp>
      <p:sp>
        <p:nvSpPr>
          <p:cNvPr id="217" name="Shape 217"/>
          <p:cNvSpPr/>
          <p:nvPr/>
        </p:nvSpPr>
        <p:spPr>
          <a:xfrm>
            <a:off x="4117204" y="2912145"/>
            <a:ext cx="1838657" cy="502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825500">
              <a:defRPr sz="3200" b="1" cap="all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/>
            </a:pPr>
            <a:r>
              <a:rPr sz="3200" b="1" cap="all"/>
              <a:t>Technology</a:t>
            </a:r>
          </a:p>
        </p:txBody>
      </p:sp>
      <p:sp>
        <p:nvSpPr>
          <p:cNvPr id="218" name="Shape 218"/>
          <p:cNvSpPr/>
          <p:nvPr/>
        </p:nvSpPr>
        <p:spPr>
          <a:xfrm>
            <a:off x="5951473" y="5104124"/>
            <a:ext cx="1101853" cy="502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825500">
              <a:defRPr sz="3200" b="1" cap="all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/>
            </a:pPr>
            <a:r>
              <a:rPr sz="3200" b="1" cap="all"/>
              <a:t>Design</a:t>
            </a:r>
          </a:p>
        </p:txBody>
      </p:sp>
      <p:sp>
        <p:nvSpPr>
          <p:cNvPr id="219" name="Shape 219"/>
          <p:cNvSpPr/>
          <p:nvPr/>
        </p:nvSpPr>
        <p:spPr>
          <a:xfrm>
            <a:off x="6166866" y="3531296"/>
            <a:ext cx="667353" cy="6819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76" extrusionOk="0">
                <a:moveTo>
                  <a:pt x="0" y="925"/>
                </a:moveTo>
                <a:cubicBezTo>
                  <a:pt x="3540" y="285"/>
                  <a:pt x="7134" y="-24"/>
                  <a:pt x="10734" y="1"/>
                </a:cubicBezTo>
                <a:cubicBezTo>
                  <a:pt x="14384" y="27"/>
                  <a:pt x="18023" y="396"/>
                  <a:pt x="21600" y="1103"/>
                </a:cubicBezTo>
                <a:cubicBezTo>
                  <a:pt x="20889" y="5212"/>
                  <a:pt x="19488" y="9178"/>
                  <a:pt x="17454" y="12840"/>
                </a:cubicBezTo>
                <a:cubicBezTo>
                  <a:pt x="15669" y="16053"/>
                  <a:pt x="13418" y="18995"/>
                  <a:pt x="10769" y="21576"/>
                </a:cubicBezTo>
                <a:cubicBezTo>
                  <a:pt x="8412" y="18903"/>
                  <a:pt x="6358" y="15987"/>
                  <a:pt x="4645" y="12880"/>
                </a:cubicBezTo>
                <a:cubicBezTo>
                  <a:pt x="2567" y="9111"/>
                  <a:pt x="1005" y="5092"/>
                  <a:pt x="0" y="925"/>
                </a:cubicBezTo>
                <a:close/>
              </a:path>
            </a:pathLst>
          </a:custGeom>
          <a:solidFill>
            <a:srgbClr val="FF0018"/>
          </a:solidFill>
          <a:ln w="12700">
            <a:miter lim="400000"/>
          </a:ln>
        </p:spPr>
        <p:txBody>
          <a:bodyPr lIns="0" tIns="0" rIns="0" bIns="0"/>
          <a:lstStyle/>
          <a:p>
            <a:pPr lvl="0" algn="ctr" defTabSz="825500">
              <a:defRPr sz="54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</a:defRPr>
            </a:pPr>
            <a:endParaRPr/>
          </a:p>
        </p:txBody>
      </p:sp>
      <p:sp>
        <p:nvSpPr>
          <p:cNvPr id="220" name="Shape 220"/>
          <p:cNvSpPr/>
          <p:nvPr/>
        </p:nvSpPr>
        <p:spPr>
          <a:xfrm>
            <a:off x="2491725" y="3825097"/>
            <a:ext cx="4007651" cy="1116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884" extrusionOk="0">
                <a:moveTo>
                  <a:pt x="21600" y="0"/>
                </a:moveTo>
                <a:cubicBezTo>
                  <a:pt x="19446" y="13949"/>
                  <a:pt x="9697" y="21600"/>
                  <a:pt x="1112" y="16079"/>
                </a:cubicBezTo>
                <a:cubicBezTo>
                  <a:pt x="734" y="15835"/>
                  <a:pt x="362" y="15565"/>
                  <a:pt x="0" y="15268"/>
                </a:cubicBezTo>
              </a:path>
            </a:pathLst>
          </a:custGeom>
          <a:ln w="38100">
            <a:solidFill/>
            <a:miter lim="400000"/>
            <a:head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634435" y="4365464"/>
            <a:ext cx="2566417" cy="393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uFillTx/>
              </a:defRPr>
            </a:pPr>
            <a:r>
              <a:rPr sz="2400">
                <a:uFill>
                  <a:solidFill>
                    <a:srgbClr val="FFFFFF"/>
                  </a:solidFill>
                </a:uFill>
              </a:rPr>
              <a:t>Product Manager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defRPr sz="3200" b="1" cap="all" spc="-64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3200" b="1" cap="all" spc="-64">
                <a:uFill>
                  <a:solidFill/>
                </a:uFill>
              </a:rPr>
              <a:t>what is a product manager?</a:t>
            </a:r>
          </a:p>
        </p:txBody>
      </p:sp>
      <p:sp>
        <p:nvSpPr>
          <p:cNvPr id="226" name="Shape 226"/>
          <p:cNvSpPr>
            <a:spLocks noGrp="1"/>
          </p:cNvSpPr>
          <p:nvPr>
            <p:ph type="title"/>
          </p:nvPr>
        </p:nvSpPr>
        <p:spPr>
          <a:xfrm>
            <a:off x="635000" y="2222702"/>
            <a:ext cx="11734800" cy="4220634"/>
          </a:xfrm>
          <a:prstGeom prst="rect">
            <a:avLst/>
          </a:prstGeom>
        </p:spPr>
        <p:txBody>
          <a:bodyPr anchor="ctr"/>
          <a:lstStyle/>
          <a:p>
            <a:pPr lvl="0" algn="ctr">
              <a:lnSpc>
                <a:spcPct val="100000"/>
              </a:lnSpc>
              <a:defRPr sz="1800" b="0" cap="none" spc="0">
                <a:uFillTx/>
              </a:defRPr>
            </a:pPr>
            <a:r>
              <a:rPr sz="8000" b="1" cap="all" spc="-159">
                <a:uFill>
                  <a:solidFill/>
                </a:uFill>
              </a:rPr>
              <a:t>product management is a </a:t>
            </a:r>
          </a:p>
          <a:p>
            <a:pPr lvl="0" algn="ctr">
              <a:lnSpc>
                <a:spcPct val="100000"/>
              </a:lnSpc>
              <a:defRPr sz="1800" b="0" cap="none" spc="0">
                <a:uFillTx/>
              </a:defRPr>
            </a:pPr>
            <a:r>
              <a:rPr sz="8000" b="1" cap="all" spc="-159">
                <a:solidFill>
                  <a:srgbClr val="FF0018"/>
                </a:solidFill>
                <a:uFill>
                  <a:solidFill/>
                </a:uFill>
              </a:rPr>
              <a:t>business strategy role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defRPr sz="3200" b="1" cap="all" spc="-64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3200" b="1" cap="all" spc="-64">
                <a:uFill>
                  <a:solidFill/>
                </a:uFill>
              </a:rPr>
              <a:t>what is a product manager?</a:t>
            </a:r>
          </a:p>
        </p:txBody>
      </p:sp>
      <p:sp>
        <p:nvSpPr>
          <p:cNvPr id="231" name="Shape 231"/>
          <p:cNvSpPr>
            <a:spLocks noGrp="1"/>
          </p:cNvSpPr>
          <p:nvPr>
            <p:ph type="title"/>
          </p:nvPr>
        </p:nvSpPr>
        <p:spPr>
          <a:xfrm>
            <a:off x="973666" y="1456266"/>
            <a:ext cx="4732868" cy="725290"/>
          </a:xfrm>
          <a:prstGeom prst="rect">
            <a:avLst/>
          </a:prstGeom>
        </p:spPr>
        <p:txBody>
          <a:bodyPr/>
          <a:lstStyle>
            <a:lvl1pPr>
              <a:defRPr sz="4500" spc="-90"/>
            </a:lvl1pPr>
          </a:lstStyle>
          <a:p>
            <a:pPr lvl="0">
              <a:defRPr sz="1800" b="0" cap="none" spc="0">
                <a:uFillTx/>
              </a:defRPr>
            </a:pPr>
            <a:r>
              <a:rPr sz="4500" b="1" cap="all" spc="-90">
                <a:uFill>
                  <a:solidFill/>
                </a:uFill>
              </a:rPr>
              <a:t>a product manager is</a:t>
            </a:r>
          </a:p>
        </p:txBody>
      </p:sp>
      <p:sp>
        <p:nvSpPr>
          <p:cNvPr id="232" name="Shape 232"/>
          <p:cNvSpPr/>
          <p:nvPr/>
        </p:nvSpPr>
        <p:spPr>
          <a:xfrm>
            <a:off x="6798733" y="1456266"/>
            <a:ext cx="5506046" cy="14986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defTabSz="647700">
              <a:lnSpc>
                <a:spcPts val="5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sz="4500" b="1" cap="all" spc="-90">
                <a:uFill>
                  <a:solidFill/>
                </a:uFill>
                <a:latin typeface="+mj-lt"/>
                <a:ea typeface="+mj-ea"/>
                <a:cs typeface="+mj-cs"/>
                <a:sym typeface="PFDinTextCompPro-Regular"/>
              </a:rPr>
              <a:t>a product manager is </a:t>
            </a:r>
            <a:r>
              <a:rPr sz="4500" b="1" cap="all" spc="-90">
                <a:solidFill>
                  <a:srgbClr val="FF0018"/>
                </a:solidFill>
                <a:uFill>
                  <a:solidFill/>
                </a:uFill>
                <a:latin typeface="+mj-lt"/>
                <a:ea typeface="+mj-ea"/>
                <a:cs typeface="+mj-cs"/>
                <a:sym typeface="PFDinTextCompPro-Regular"/>
              </a:rPr>
              <a:t>not</a:t>
            </a:r>
          </a:p>
        </p:txBody>
      </p:sp>
      <p:sp>
        <p:nvSpPr>
          <p:cNvPr id="233" name="Shape 233"/>
          <p:cNvSpPr/>
          <p:nvPr/>
        </p:nvSpPr>
        <p:spPr>
          <a:xfrm flipV="1">
            <a:off x="6252633" y="1401368"/>
            <a:ext cx="1" cy="5565948"/>
          </a:xfrm>
          <a:prstGeom prst="line">
            <a:avLst/>
          </a:prstGeom>
          <a:ln w="381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4" name="Shape 234"/>
          <p:cNvSpPr/>
          <p:nvPr/>
        </p:nvSpPr>
        <p:spPr>
          <a:xfrm>
            <a:off x="6798733" y="2177742"/>
            <a:ext cx="3218334" cy="401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defTabSz="647700">
              <a:spcBef>
                <a:spcPts val="10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uFill>
                  <a:solidFill/>
                </a:uFill>
              </a:rPr>
              <a:t>A project manager</a:t>
            </a:r>
          </a:p>
          <a:p>
            <a:pPr lvl="0" defTabSz="647700">
              <a:spcBef>
                <a:spcPts val="10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uFill>
                  <a:solidFill/>
                </a:uFill>
              </a:rPr>
              <a:t>A developer</a:t>
            </a:r>
          </a:p>
          <a:p>
            <a:pPr lvl="0" defTabSz="647700">
              <a:spcBef>
                <a:spcPts val="10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uFill>
                  <a:solidFill/>
                </a:uFill>
              </a:rPr>
              <a:t>A gopher</a:t>
            </a:r>
          </a:p>
          <a:p>
            <a:pPr lvl="0" defTabSz="647700">
              <a:spcBef>
                <a:spcPts val="10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uFill>
                  <a:solidFill/>
                </a:uFill>
              </a:rPr>
              <a:t>Customer support</a:t>
            </a:r>
          </a:p>
          <a:p>
            <a:pPr lvl="0" defTabSz="647700">
              <a:spcBef>
                <a:spcPts val="10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uFill>
                  <a:solidFill/>
                </a:uFill>
              </a:rPr>
              <a:t>Scapegoat</a:t>
            </a:r>
          </a:p>
          <a:p>
            <a:pPr lvl="0" defTabSz="647700">
              <a:spcBef>
                <a:spcPts val="10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uFill>
                  <a:solidFill/>
                </a:uFill>
              </a:rPr>
              <a:t>The boss</a:t>
            </a:r>
          </a:p>
          <a:p>
            <a:pPr lvl="0" defTabSz="647700">
              <a:spcBef>
                <a:spcPts val="1000"/>
              </a:spcBef>
              <a:defRPr sz="1800">
                <a:solidFill>
                  <a:srgbClr val="000000"/>
                </a:solidFill>
                <a:uFillTx/>
              </a:defRPr>
            </a:pPr>
            <a:endParaRPr sz="2800">
              <a:uFill>
                <a:solidFill/>
              </a:uFill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922867" y="2271378"/>
            <a:ext cx="3283764" cy="350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defTabSz="647700">
              <a:spcBef>
                <a:spcPts val="10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uFill>
                  <a:solidFill/>
                </a:uFill>
              </a:rPr>
              <a:t>The mini CEO</a:t>
            </a:r>
          </a:p>
          <a:p>
            <a:pPr lvl="0" defTabSz="647700">
              <a:spcBef>
                <a:spcPts val="10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uFill>
                  <a:solidFill/>
                </a:uFill>
              </a:rPr>
              <a:t>Big picture thinker</a:t>
            </a:r>
          </a:p>
          <a:p>
            <a:pPr lvl="0" defTabSz="647700">
              <a:spcBef>
                <a:spcPts val="10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uFill>
                  <a:solidFill/>
                </a:uFill>
              </a:rPr>
              <a:t>Technical</a:t>
            </a:r>
          </a:p>
          <a:p>
            <a:pPr lvl="0" defTabSz="647700">
              <a:spcBef>
                <a:spcPts val="10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uFill>
                  <a:solidFill/>
                </a:uFill>
              </a:rPr>
              <a:t>Expert on market</a:t>
            </a:r>
          </a:p>
          <a:p>
            <a:pPr lvl="0" defTabSz="647700">
              <a:spcBef>
                <a:spcPts val="10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uFill>
                  <a:solidFill/>
                </a:uFill>
              </a:rPr>
              <a:t>Voice of customers</a:t>
            </a:r>
          </a:p>
          <a:p>
            <a:pPr lvl="0" defTabSz="647700">
              <a:spcBef>
                <a:spcPts val="1000"/>
              </a:spcBef>
              <a:defRPr sz="1800">
                <a:solidFill>
                  <a:srgbClr val="000000"/>
                </a:solidFill>
                <a:uFillTx/>
              </a:defRPr>
            </a:pPr>
            <a:endParaRPr sz="2800">
              <a:uFill>
                <a:solidFill/>
              </a:uFill>
            </a:endParaRP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defRPr sz="3200" b="1" cap="all" spc="-64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3200" b="1" cap="all" spc="-64">
                <a:uFill>
                  <a:solidFill/>
                </a:uFill>
              </a:rPr>
              <a:t>what is a product manager?</a:t>
            </a:r>
          </a:p>
        </p:txBody>
      </p:sp>
      <p:sp>
        <p:nvSpPr>
          <p:cNvPr id="238" name="Shape 238"/>
          <p:cNvSpPr/>
          <p:nvPr/>
        </p:nvSpPr>
        <p:spPr>
          <a:xfrm>
            <a:off x="549098" y="1437550"/>
            <a:ext cx="11734801" cy="68322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5000"/>
              </a:lnSpc>
              <a:defRPr sz="5400" b="1" cap="all" spc="-107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5400" b="1" cap="all" spc="-107">
                <a:uFill>
                  <a:solidFill/>
                </a:uFill>
              </a:rPr>
              <a:t>what do you do all day?</a:t>
            </a:r>
          </a:p>
        </p:txBody>
      </p:sp>
      <p:sp>
        <p:nvSpPr>
          <p:cNvPr id="239" name="Shape 239"/>
          <p:cNvSpPr/>
          <p:nvPr/>
        </p:nvSpPr>
        <p:spPr>
          <a:xfrm>
            <a:off x="572349" y="2143938"/>
            <a:ext cx="11883354" cy="4839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defTabSz="647700">
              <a:spcBef>
                <a:spcPts val="10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300">
                <a:uFill>
                  <a:solidFill/>
                </a:uFill>
              </a:rPr>
              <a:t>10:00am		Coffee &amp; email, put out any fires</a:t>
            </a:r>
          </a:p>
          <a:p>
            <a:pPr lvl="0" defTabSz="647700">
              <a:spcBef>
                <a:spcPts val="10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300">
                <a:uFill>
                  <a:solidFill/>
                </a:uFill>
              </a:rPr>
              <a:t>11:00am		Dev team standup to review progress on feature in development</a:t>
            </a:r>
          </a:p>
          <a:p>
            <a:pPr lvl="0" defTabSz="647700">
              <a:spcBef>
                <a:spcPts val="10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300">
                <a:uFill>
                  <a:solidFill/>
                </a:uFill>
              </a:rPr>
              <a:t>12:00pm		Lunch at desk, acceptance testing new features in staging</a:t>
            </a:r>
          </a:p>
          <a:p>
            <a:pPr lvl="0" defTabSz="647700">
              <a:spcBef>
                <a:spcPts val="10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300">
                <a:uFill>
                  <a:solidFill/>
                </a:uFill>
              </a:rPr>
              <a:t>1:00pm		Meeting with merchandising stakeholders to review requirements </a:t>
            </a:r>
          </a:p>
          <a:p>
            <a:pPr lvl="0" defTabSz="647700">
              <a:spcBef>
                <a:spcPts val="10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300">
                <a:uFill>
                  <a:solidFill/>
                </a:uFill>
              </a:rPr>
              <a:t>			for new sales tools</a:t>
            </a:r>
          </a:p>
          <a:p>
            <a:pPr lvl="0" defTabSz="647700">
              <a:spcBef>
                <a:spcPts val="10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300">
                <a:uFill>
                  <a:solidFill/>
                </a:uFill>
              </a:rPr>
              <a:t>2:00pm		Writing user stories for sales tools</a:t>
            </a:r>
          </a:p>
          <a:p>
            <a:pPr lvl="0" defTabSz="647700">
              <a:spcBef>
                <a:spcPts val="10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300">
                <a:uFill>
                  <a:solidFill/>
                </a:uFill>
              </a:rPr>
              <a:t>3:00pm		Meeting with CEO, CMO, Head of Product to review KPIs for the week on</a:t>
            </a:r>
          </a:p>
          <a:p>
            <a:pPr lvl="0" defTabSz="647700">
              <a:spcBef>
                <a:spcPts val="10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300">
                <a:uFill>
                  <a:solidFill/>
                </a:uFill>
              </a:rPr>
              <a:t>			launched projects</a:t>
            </a:r>
          </a:p>
          <a:p>
            <a:pPr lvl="0" defTabSz="647700">
              <a:spcBef>
                <a:spcPts val="10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300">
                <a:uFill>
                  <a:solidFill/>
                </a:uFill>
              </a:rPr>
              <a:t>4:00pm		Read through support emails and contact users for further questions</a:t>
            </a:r>
          </a:p>
          <a:p>
            <a:pPr lvl="0" defTabSz="647700">
              <a:spcBef>
                <a:spcPts val="10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300">
                <a:uFill>
                  <a:solidFill/>
                </a:uFill>
              </a:rPr>
              <a:t>5:00pm		Meet with UX Designer to explain requirements for sales tools</a:t>
            </a:r>
          </a:p>
          <a:p>
            <a:pPr lvl="0" defTabSz="647700">
              <a:spcBef>
                <a:spcPts val="10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300">
                <a:uFill>
                  <a:solidFill/>
                </a:uFill>
              </a:rPr>
              <a:t>6:00pm		Start creating specs for new sales tools, drafting experiments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/>
        </p:nvSpPr>
        <p:spPr>
          <a:xfrm>
            <a:off x="635000" y="736600"/>
            <a:ext cx="101600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defRPr sz="3200" b="1" cap="all" spc="-64">
                <a:solidFill>
                  <a:srgbClr val="000000"/>
                </a:solid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3200" b="1" cap="all" spc="-64">
                <a:uFill>
                  <a:solidFill>
                    <a:srgbClr val="FFFFFF"/>
                  </a:solidFill>
                </a:uFill>
              </a:rPr>
              <a:t>introduction to product management</a:t>
            </a:r>
          </a:p>
        </p:txBody>
      </p:sp>
      <p:sp>
        <p:nvSpPr>
          <p:cNvPr id="244" name="Shape 244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0600"/>
              </a:lnSpc>
              <a:defRPr sz="12000" b="1" cap="all" spc="-239"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solidFill>
                  <a:srgbClr val="000000"/>
                </a:solidFill>
                <a:uFillTx/>
              </a:defRPr>
            </a:pPr>
            <a:r>
              <a:rPr sz="12000" b="1" cap="all" spc="-239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the customer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defRPr sz="3200" b="1" cap="all" spc="-64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3200" b="1" cap="all" spc="-64">
                <a:uFill>
                  <a:solidFill/>
                </a:uFill>
              </a:rPr>
              <a:t>the customer</a:t>
            </a:r>
          </a:p>
        </p:txBody>
      </p:sp>
      <p:grpSp>
        <p:nvGrpSpPr>
          <p:cNvPr id="249" name="Group 249"/>
          <p:cNvGrpSpPr/>
          <p:nvPr/>
        </p:nvGrpSpPr>
        <p:grpSpPr>
          <a:xfrm>
            <a:off x="593155" y="1800225"/>
            <a:ext cx="3704234" cy="2741513"/>
            <a:chOff x="-215900" y="-139700"/>
            <a:chExt cx="3704232" cy="2741512"/>
          </a:xfrm>
        </p:grpSpPr>
        <p:pic>
          <p:nvPicPr>
            <p:cNvPr id="248" name="Happy-Dad-and-Baby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272433" cy="218271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47" name="Picture 246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215900" y="-139700"/>
              <a:ext cx="3704233" cy="2741513"/>
            </a:xfrm>
            <a:prstGeom prst="rect">
              <a:avLst/>
            </a:prstGeom>
            <a:effectLst/>
          </p:spPr>
        </p:pic>
      </p:grpSp>
      <p:grpSp>
        <p:nvGrpSpPr>
          <p:cNvPr id="252" name="Group 252"/>
          <p:cNvGrpSpPr/>
          <p:nvPr/>
        </p:nvGrpSpPr>
        <p:grpSpPr>
          <a:xfrm>
            <a:off x="4702384" y="1804475"/>
            <a:ext cx="3715375" cy="2745712"/>
            <a:chOff x="-215900" y="-139700"/>
            <a:chExt cx="3715373" cy="2745711"/>
          </a:xfrm>
        </p:grpSpPr>
        <p:pic>
          <p:nvPicPr>
            <p:cNvPr id="251" name="old+woman+grandma+smiling+iStock_000017050592Large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3283574" cy="218691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50" name="Picture 249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215900" y="-139700"/>
              <a:ext cx="3715374" cy="2745712"/>
            </a:xfrm>
            <a:prstGeom prst="rect">
              <a:avLst/>
            </a:prstGeom>
            <a:effectLst/>
          </p:spPr>
        </p:pic>
      </p:grpSp>
      <p:sp>
        <p:nvSpPr>
          <p:cNvPr id="253" name="Shape 253"/>
          <p:cNvSpPr/>
          <p:nvPr/>
        </p:nvSpPr>
        <p:spPr>
          <a:xfrm>
            <a:off x="781571" y="4244130"/>
            <a:ext cx="11455401" cy="224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0" tIns="381000" rIns="381000" bIns="381000">
            <a:spAutoFit/>
          </a:bodyPr>
          <a:lstStyle>
            <a:lvl1pPr algn="ctr">
              <a:lnSpc>
                <a:spcPts val="11800"/>
              </a:lnSpc>
              <a:buClr>
                <a:srgbClr val="FFFFFF"/>
              </a:buClr>
              <a:defRPr sz="9000" b="1" cap="all" spc="-18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9000" b="1" cap="all" spc="-180">
                <a:uFill>
                  <a:solidFill/>
                </a:uFill>
              </a:rPr>
              <a:t>the voice of the customer</a:t>
            </a:r>
          </a:p>
        </p:txBody>
      </p:sp>
      <p:grpSp>
        <p:nvGrpSpPr>
          <p:cNvPr id="256" name="Group 256"/>
          <p:cNvGrpSpPr/>
          <p:nvPr/>
        </p:nvGrpSpPr>
        <p:grpSpPr>
          <a:xfrm>
            <a:off x="8700041" y="1810666"/>
            <a:ext cx="3711604" cy="2743201"/>
            <a:chOff x="-215900" y="-139700"/>
            <a:chExt cx="3711602" cy="2743200"/>
          </a:xfrm>
        </p:grpSpPr>
        <p:pic>
          <p:nvPicPr>
            <p:cNvPr id="255" name="6921084387_e159bc0f6d_b.jp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3279803" cy="21844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54" name="Picture 253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-215900" y="-139700"/>
              <a:ext cx="3711603" cy="27432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/>
        </p:nvSpPr>
        <p:spPr>
          <a:xfrm flipV="1">
            <a:off x="413433" y="2601930"/>
            <a:ext cx="12024887" cy="873"/>
          </a:xfrm>
          <a:prstGeom prst="line">
            <a:avLst/>
          </a:prstGeom>
          <a:ln w="381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61" name="Shape 261"/>
          <p:cNvSpPr/>
          <p:nvPr/>
        </p:nvSpPr>
        <p:spPr>
          <a:xfrm flipH="1">
            <a:off x="4241799" y="1397697"/>
            <a:ext cx="1" cy="5515215"/>
          </a:xfrm>
          <a:prstGeom prst="line">
            <a:avLst/>
          </a:prstGeom>
          <a:ln w="381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62" name="Shape 262"/>
          <p:cNvSpPr/>
          <p:nvPr/>
        </p:nvSpPr>
        <p:spPr>
          <a:xfrm flipH="1">
            <a:off x="8635999" y="1397697"/>
            <a:ext cx="1" cy="5505661"/>
          </a:xfrm>
          <a:prstGeom prst="line">
            <a:avLst/>
          </a:prstGeom>
          <a:ln w="381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63" name="Shape 263"/>
          <p:cNvSpPr/>
          <p:nvPr/>
        </p:nvSpPr>
        <p:spPr>
          <a:xfrm>
            <a:off x="5062688" y="1003300"/>
            <a:ext cx="2879424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lnSpc>
                <a:spcPts val="11800"/>
              </a:lnSpc>
              <a:buClr>
                <a:srgbClr val="FFFFFF"/>
              </a:buClr>
              <a:defRPr sz="7000" b="1" cap="all" spc="-14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7000" b="1" cap="all" spc="-140">
                <a:uFill>
                  <a:solidFill/>
                </a:uFill>
              </a:rPr>
              <a:t>features</a:t>
            </a:r>
          </a:p>
        </p:txBody>
      </p:sp>
      <p:sp>
        <p:nvSpPr>
          <p:cNvPr id="264" name="Shape 264"/>
          <p:cNvSpPr/>
          <p:nvPr/>
        </p:nvSpPr>
        <p:spPr>
          <a:xfrm>
            <a:off x="1286905" y="1003300"/>
            <a:ext cx="1921990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lnSpc>
                <a:spcPts val="11800"/>
              </a:lnSpc>
              <a:buClr>
                <a:srgbClr val="FFFFFF"/>
              </a:buClr>
              <a:defRPr sz="7000" b="1" cap="all" spc="-14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7000" b="1" cap="all" spc="-140">
                <a:uFill>
                  <a:solidFill/>
                </a:uFill>
              </a:rPr>
              <a:t>needs</a:t>
            </a:r>
          </a:p>
        </p:txBody>
      </p:sp>
      <p:sp>
        <p:nvSpPr>
          <p:cNvPr id="265" name="Shape 265"/>
          <p:cNvSpPr/>
          <p:nvPr/>
        </p:nvSpPr>
        <p:spPr>
          <a:xfrm>
            <a:off x="9341765" y="1003300"/>
            <a:ext cx="2754070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lnSpc>
                <a:spcPts val="11800"/>
              </a:lnSpc>
              <a:buClr>
                <a:srgbClr val="FFFFFF"/>
              </a:buClr>
              <a:defRPr sz="7000" b="1" cap="all" spc="-14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7000" b="1" cap="all" spc="-140">
                <a:uFill>
                  <a:solidFill/>
                </a:uFill>
              </a:rPr>
              <a:t>benefits</a:t>
            </a:r>
          </a:p>
        </p:txBody>
      </p:sp>
      <p:sp>
        <p:nvSpPr>
          <p:cNvPr id="266" name="Shape 266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defRPr sz="3200" b="1" cap="all" spc="-64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3200" b="1" cap="all" spc="-64">
                <a:uFill>
                  <a:solidFill/>
                </a:uFill>
              </a:rPr>
              <a:t>the customer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/>
        </p:nvSpPr>
        <p:spPr>
          <a:xfrm flipV="1">
            <a:off x="413433" y="2601930"/>
            <a:ext cx="12024887" cy="873"/>
          </a:xfrm>
          <a:prstGeom prst="line">
            <a:avLst/>
          </a:prstGeom>
          <a:ln w="381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1" name="Shape 271"/>
          <p:cNvSpPr/>
          <p:nvPr/>
        </p:nvSpPr>
        <p:spPr>
          <a:xfrm flipH="1">
            <a:off x="4241799" y="1397697"/>
            <a:ext cx="1" cy="5515215"/>
          </a:xfrm>
          <a:prstGeom prst="line">
            <a:avLst/>
          </a:prstGeom>
          <a:ln w="381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2" name="Shape 272"/>
          <p:cNvSpPr/>
          <p:nvPr/>
        </p:nvSpPr>
        <p:spPr>
          <a:xfrm flipH="1">
            <a:off x="8635999" y="1397697"/>
            <a:ext cx="1" cy="5505661"/>
          </a:xfrm>
          <a:prstGeom prst="line">
            <a:avLst/>
          </a:prstGeom>
          <a:ln w="381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5062688" y="1003300"/>
            <a:ext cx="2879424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lnSpc>
                <a:spcPts val="11800"/>
              </a:lnSpc>
              <a:buClr>
                <a:srgbClr val="FFFFFF"/>
              </a:buClr>
              <a:defRPr sz="7000" b="1" cap="all" spc="-14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7000" b="1" cap="all" spc="-140">
                <a:uFill>
                  <a:solidFill/>
                </a:uFill>
              </a:rPr>
              <a:t>features</a:t>
            </a:r>
          </a:p>
        </p:txBody>
      </p:sp>
      <p:sp>
        <p:nvSpPr>
          <p:cNvPr id="274" name="Shape 274"/>
          <p:cNvSpPr/>
          <p:nvPr/>
        </p:nvSpPr>
        <p:spPr>
          <a:xfrm>
            <a:off x="1286905" y="1003300"/>
            <a:ext cx="1921990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lnSpc>
                <a:spcPts val="11800"/>
              </a:lnSpc>
              <a:buClr>
                <a:srgbClr val="FFFFFF"/>
              </a:buClr>
              <a:defRPr sz="7000" b="1" cap="all" spc="-14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7000" b="1" cap="all" spc="-140">
                <a:uFill>
                  <a:solidFill/>
                </a:uFill>
              </a:rPr>
              <a:t>needs</a:t>
            </a:r>
          </a:p>
        </p:txBody>
      </p:sp>
      <p:sp>
        <p:nvSpPr>
          <p:cNvPr id="275" name="Shape 275"/>
          <p:cNvSpPr/>
          <p:nvPr/>
        </p:nvSpPr>
        <p:spPr>
          <a:xfrm>
            <a:off x="9341765" y="1003300"/>
            <a:ext cx="2754070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lnSpc>
                <a:spcPts val="11800"/>
              </a:lnSpc>
              <a:buClr>
                <a:srgbClr val="FFFFFF"/>
              </a:buClr>
              <a:defRPr sz="7000" b="1" cap="all" spc="-14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7000" b="1" cap="all" spc="-140">
                <a:uFill>
                  <a:solidFill/>
                </a:uFill>
              </a:rPr>
              <a:t>benefits</a:t>
            </a:r>
          </a:p>
        </p:txBody>
      </p:sp>
      <p:sp>
        <p:nvSpPr>
          <p:cNvPr id="276" name="Shape 276"/>
          <p:cNvSpPr/>
          <p:nvPr/>
        </p:nvSpPr>
        <p:spPr>
          <a:xfrm>
            <a:off x="698500" y="3327400"/>
            <a:ext cx="3098800" cy="203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marL="203200" indent="-203200" defTabSz="457200">
              <a:buSzPct val="70000"/>
              <a:buFont typeface="Lucida Grande"/>
              <a:buChar char="‣"/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lvl="0">
              <a:defRPr sz="1800">
                <a:uFillTx/>
              </a:defRPr>
            </a:pPr>
            <a:r>
              <a:rPr sz="2500">
                <a:uFill>
                  <a:solidFill/>
                </a:uFill>
              </a:rPr>
              <a:t>a void or gap in what the customer would like to be able to do, and what they are able to do</a:t>
            </a:r>
          </a:p>
        </p:txBody>
      </p:sp>
      <p:sp>
        <p:nvSpPr>
          <p:cNvPr id="277" name="Shape 277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defRPr sz="3200" b="1" cap="all" spc="-64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3200" b="1" cap="all" spc="-64">
                <a:uFill>
                  <a:solidFill/>
                </a:uFill>
              </a:rPr>
              <a:t>the customer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/>
        </p:nvSpPr>
        <p:spPr>
          <a:xfrm flipV="1">
            <a:off x="413433" y="2601930"/>
            <a:ext cx="12024887" cy="873"/>
          </a:xfrm>
          <a:prstGeom prst="line">
            <a:avLst/>
          </a:prstGeom>
          <a:ln w="381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0" name="Shape 280"/>
          <p:cNvSpPr/>
          <p:nvPr/>
        </p:nvSpPr>
        <p:spPr>
          <a:xfrm flipH="1">
            <a:off x="4241799" y="1397697"/>
            <a:ext cx="1" cy="5515215"/>
          </a:xfrm>
          <a:prstGeom prst="line">
            <a:avLst/>
          </a:prstGeom>
          <a:ln w="381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1" name="Shape 281"/>
          <p:cNvSpPr/>
          <p:nvPr/>
        </p:nvSpPr>
        <p:spPr>
          <a:xfrm flipH="1">
            <a:off x="8635999" y="1397697"/>
            <a:ext cx="1" cy="5505661"/>
          </a:xfrm>
          <a:prstGeom prst="line">
            <a:avLst/>
          </a:prstGeom>
          <a:ln w="381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2" name="Shape 282"/>
          <p:cNvSpPr/>
          <p:nvPr/>
        </p:nvSpPr>
        <p:spPr>
          <a:xfrm>
            <a:off x="5062688" y="1003300"/>
            <a:ext cx="2879424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lnSpc>
                <a:spcPts val="11800"/>
              </a:lnSpc>
              <a:buClr>
                <a:srgbClr val="FFFFFF"/>
              </a:buClr>
              <a:defRPr sz="7000" b="1" cap="all" spc="-14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7000" b="1" cap="all" spc="-140">
                <a:uFill>
                  <a:solidFill/>
                </a:uFill>
              </a:rPr>
              <a:t>features</a:t>
            </a:r>
          </a:p>
        </p:txBody>
      </p:sp>
      <p:sp>
        <p:nvSpPr>
          <p:cNvPr id="283" name="Shape 283"/>
          <p:cNvSpPr/>
          <p:nvPr/>
        </p:nvSpPr>
        <p:spPr>
          <a:xfrm>
            <a:off x="1286905" y="1003300"/>
            <a:ext cx="1921990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lnSpc>
                <a:spcPts val="11800"/>
              </a:lnSpc>
              <a:buClr>
                <a:srgbClr val="FFFFFF"/>
              </a:buClr>
              <a:defRPr sz="7000" b="1" cap="all" spc="-14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7000" b="1" cap="all" spc="-140">
                <a:uFill>
                  <a:solidFill/>
                </a:uFill>
              </a:rPr>
              <a:t>needs</a:t>
            </a:r>
          </a:p>
        </p:txBody>
      </p:sp>
      <p:sp>
        <p:nvSpPr>
          <p:cNvPr id="284" name="Shape 284"/>
          <p:cNvSpPr/>
          <p:nvPr/>
        </p:nvSpPr>
        <p:spPr>
          <a:xfrm>
            <a:off x="9341765" y="1003300"/>
            <a:ext cx="2754070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lnSpc>
                <a:spcPts val="11800"/>
              </a:lnSpc>
              <a:buClr>
                <a:srgbClr val="FFFFFF"/>
              </a:buClr>
              <a:defRPr sz="7000" b="1" cap="all" spc="-14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7000" b="1" cap="all" spc="-140">
                <a:uFill>
                  <a:solidFill/>
                </a:uFill>
              </a:rPr>
              <a:t>benefits</a:t>
            </a:r>
          </a:p>
        </p:txBody>
      </p:sp>
      <p:sp>
        <p:nvSpPr>
          <p:cNvPr id="285" name="Shape 285"/>
          <p:cNvSpPr/>
          <p:nvPr/>
        </p:nvSpPr>
        <p:spPr>
          <a:xfrm>
            <a:off x="698500" y="3327400"/>
            <a:ext cx="3098800" cy="203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marL="203200" indent="-203200" defTabSz="457200">
              <a:buSzPct val="70000"/>
              <a:buFont typeface="Lucida Grande"/>
              <a:buChar char="‣"/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lvl="0">
              <a:defRPr sz="1800">
                <a:uFillTx/>
              </a:defRPr>
            </a:pPr>
            <a:r>
              <a:rPr sz="2500">
                <a:uFill>
                  <a:solidFill/>
                </a:uFill>
              </a:rPr>
              <a:t>a void or gap in what the customer would like to be able to do, and what they are able to do</a:t>
            </a:r>
          </a:p>
        </p:txBody>
      </p:sp>
      <p:sp>
        <p:nvSpPr>
          <p:cNvPr id="286" name="Shape 286"/>
          <p:cNvSpPr/>
          <p:nvPr/>
        </p:nvSpPr>
        <p:spPr>
          <a:xfrm>
            <a:off x="4953000" y="3327400"/>
            <a:ext cx="3098800" cy="203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marL="203200" indent="-203200" defTabSz="457200">
              <a:buSzPct val="70000"/>
              <a:buFont typeface="Lucida Grande"/>
              <a:buChar char="‣"/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lvl="0">
              <a:defRPr sz="1800">
                <a:uFillTx/>
              </a:defRPr>
            </a:pPr>
            <a:r>
              <a:rPr sz="2500">
                <a:uFill>
                  <a:solidFill/>
                </a:uFill>
              </a:rPr>
              <a:t>a product specification or specific function that allows a user to accomplish a task. The "what"</a:t>
            </a:r>
          </a:p>
        </p:txBody>
      </p:sp>
      <p:sp>
        <p:nvSpPr>
          <p:cNvPr id="287" name="Shape 287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defRPr sz="3200" b="1" cap="all" spc="-64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3200" b="1" cap="all" spc="-64">
                <a:uFill>
                  <a:solidFill/>
                </a:uFill>
              </a:rPr>
              <a:t>the customer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/>
        </p:nvSpPr>
        <p:spPr>
          <a:xfrm flipV="1">
            <a:off x="413433" y="2601930"/>
            <a:ext cx="12024887" cy="873"/>
          </a:xfrm>
          <a:prstGeom prst="line">
            <a:avLst/>
          </a:prstGeom>
          <a:ln w="381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0" name="Shape 290"/>
          <p:cNvSpPr/>
          <p:nvPr/>
        </p:nvSpPr>
        <p:spPr>
          <a:xfrm flipH="1">
            <a:off x="4241799" y="1397697"/>
            <a:ext cx="1" cy="5515215"/>
          </a:xfrm>
          <a:prstGeom prst="line">
            <a:avLst/>
          </a:prstGeom>
          <a:ln w="381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1" name="Shape 291"/>
          <p:cNvSpPr/>
          <p:nvPr/>
        </p:nvSpPr>
        <p:spPr>
          <a:xfrm flipH="1">
            <a:off x="8635999" y="1397697"/>
            <a:ext cx="1" cy="5505661"/>
          </a:xfrm>
          <a:prstGeom prst="line">
            <a:avLst/>
          </a:prstGeom>
          <a:ln w="381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2" name="Shape 292"/>
          <p:cNvSpPr/>
          <p:nvPr/>
        </p:nvSpPr>
        <p:spPr>
          <a:xfrm>
            <a:off x="5062688" y="1003300"/>
            <a:ext cx="2879424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lnSpc>
                <a:spcPts val="11800"/>
              </a:lnSpc>
              <a:buClr>
                <a:srgbClr val="FFFFFF"/>
              </a:buClr>
              <a:defRPr sz="7000" b="1" cap="all" spc="-14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7000" b="1" cap="all" spc="-140">
                <a:uFill>
                  <a:solidFill/>
                </a:uFill>
              </a:rPr>
              <a:t>features</a:t>
            </a:r>
          </a:p>
        </p:txBody>
      </p:sp>
      <p:sp>
        <p:nvSpPr>
          <p:cNvPr id="293" name="Shape 293"/>
          <p:cNvSpPr/>
          <p:nvPr/>
        </p:nvSpPr>
        <p:spPr>
          <a:xfrm>
            <a:off x="1286905" y="1003300"/>
            <a:ext cx="1921990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lnSpc>
                <a:spcPts val="11800"/>
              </a:lnSpc>
              <a:buClr>
                <a:srgbClr val="FFFFFF"/>
              </a:buClr>
              <a:defRPr sz="7000" b="1" cap="all" spc="-14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7000" b="1" cap="all" spc="-140">
                <a:uFill>
                  <a:solidFill/>
                </a:uFill>
              </a:rPr>
              <a:t>needs</a:t>
            </a:r>
          </a:p>
        </p:txBody>
      </p:sp>
      <p:sp>
        <p:nvSpPr>
          <p:cNvPr id="294" name="Shape 294"/>
          <p:cNvSpPr/>
          <p:nvPr/>
        </p:nvSpPr>
        <p:spPr>
          <a:xfrm>
            <a:off x="9341765" y="1003300"/>
            <a:ext cx="2754070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lnSpc>
                <a:spcPts val="11800"/>
              </a:lnSpc>
              <a:buClr>
                <a:srgbClr val="FFFFFF"/>
              </a:buClr>
              <a:defRPr sz="7000" b="1" cap="all" spc="-14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7000" b="1" cap="all" spc="-140">
                <a:uFill>
                  <a:solidFill/>
                </a:uFill>
              </a:rPr>
              <a:t>benefits</a:t>
            </a:r>
          </a:p>
        </p:txBody>
      </p:sp>
      <p:sp>
        <p:nvSpPr>
          <p:cNvPr id="295" name="Shape 295"/>
          <p:cNvSpPr/>
          <p:nvPr/>
        </p:nvSpPr>
        <p:spPr>
          <a:xfrm>
            <a:off x="698500" y="3327400"/>
            <a:ext cx="3098800" cy="203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marL="203200" indent="-203200" defTabSz="457200">
              <a:buSzPct val="70000"/>
              <a:buFont typeface="Lucida Grande"/>
              <a:buChar char="‣"/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lvl="0">
              <a:defRPr sz="1800">
                <a:uFillTx/>
              </a:defRPr>
            </a:pPr>
            <a:r>
              <a:rPr sz="2500">
                <a:uFill>
                  <a:solidFill/>
                </a:uFill>
              </a:rPr>
              <a:t>a void or gap in what the customer would like to be able to do, and what they are able to do</a:t>
            </a:r>
          </a:p>
        </p:txBody>
      </p:sp>
      <p:sp>
        <p:nvSpPr>
          <p:cNvPr id="296" name="Shape 296"/>
          <p:cNvSpPr/>
          <p:nvPr/>
        </p:nvSpPr>
        <p:spPr>
          <a:xfrm>
            <a:off x="4953000" y="3327400"/>
            <a:ext cx="3098800" cy="203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marL="203200" indent="-203200" defTabSz="457200">
              <a:buSzPct val="70000"/>
              <a:buFont typeface="Lucida Grande"/>
              <a:buChar char="‣"/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lvl="0">
              <a:defRPr sz="1800">
                <a:uFillTx/>
              </a:defRPr>
            </a:pPr>
            <a:r>
              <a:rPr sz="2500">
                <a:uFill>
                  <a:solidFill/>
                </a:uFill>
              </a:rPr>
              <a:t>a product specification or specific function that allows a user to accomplish a task. The "what"</a:t>
            </a:r>
          </a:p>
        </p:txBody>
      </p:sp>
      <p:sp>
        <p:nvSpPr>
          <p:cNvPr id="297" name="Shape 297"/>
          <p:cNvSpPr/>
          <p:nvPr/>
        </p:nvSpPr>
        <p:spPr>
          <a:xfrm>
            <a:off x="9169400" y="3327400"/>
            <a:ext cx="3098800" cy="203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marL="203200" indent="-203200" defTabSz="457200">
              <a:buSzPct val="70000"/>
              <a:buFont typeface="Lucida Grande"/>
              <a:buChar char="‣"/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lvl="0">
              <a:defRPr sz="1800">
                <a:uFillTx/>
              </a:defRPr>
            </a:pPr>
            <a:r>
              <a:rPr sz="2500">
                <a:uFill>
                  <a:solidFill/>
                </a:uFill>
              </a:rPr>
              <a:t>what a feature allows you to do. the missing piece that completes a customer need. The "so what"</a:t>
            </a:r>
          </a:p>
        </p:txBody>
      </p:sp>
      <p:sp>
        <p:nvSpPr>
          <p:cNvPr id="298" name="Shape 298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defRPr sz="3200" b="1" cap="all" spc="-64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3200" b="1" cap="all" spc="-64">
                <a:uFill>
                  <a:solidFill/>
                </a:uFill>
              </a:rPr>
              <a:t>the customer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635000" y="736600"/>
            <a:ext cx="101600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defRPr sz="3200" b="1" cap="all" spc="-64">
                <a:solidFill>
                  <a:srgbClr val="000000"/>
                </a:solid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3200" b="1" cap="all" spc="-64">
                <a:uFill>
                  <a:solidFill>
                    <a:srgbClr val="FFFFFF"/>
                  </a:solidFill>
                </a:uFill>
              </a:rPr>
              <a:t>introduction to product management</a:t>
            </a:r>
          </a:p>
        </p:txBody>
      </p:sp>
      <p:sp>
        <p:nvSpPr>
          <p:cNvPr id="168" name="Shape 168"/>
          <p:cNvSpPr/>
          <p:nvPr/>
        </p:nvSpPr>
        <p:spPr>
          <a:xfrm>
            <a:off x="635000" y="1473200"/>
            <a:ext cx="11734800" cy="280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0600"/>
              </a:lnSpc>
              <a:defRPr sz="12000" b="1" cap="all" spc="-239"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solidFill>
                  <a:srgbClr val="000000"/>
                </a:solidFill>
                <a:uFillTx/>
              </a:defRPr>
            </a:pPr>
            <a:r>
              <a:rPr sz="12000" b="1" cap="all" spc="-239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Introduction to classmates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/>
        </p:nvSpPr>
        <p:spPr>
          <a:xfrm>
            <a:off x="635000" y="1800225"/>
            <a:ext cx="11734801" cy="2244848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defTabSz="647700">
              <a:spcBef>
                <a:spcPts val="10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uFill>
                  <a:solidFill/>
                </a:uFill>
              </a:rPr>
              <a:t>What do they want to do? </a:t>
            </a:r>
            <a:r>
              <a:rPr sz="3200">
                <a:uFill>
                  <a:solidFill/>
                </a:uFill>
              </a:rPr>
              <a:t>Need</a:t>
            </a:r>
            <a:endParaRPr sz="2800">
              <a:uFill>
                <a:solidFill/>
              </a:uFill>
            </a:endParaRPr>
          </a:p>
          <a:p>
            <a:pPr lvl="0" defTabSz="647700">
              <a:spcBef>
                <a:spcPts val="10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uFill>
                  <a:solidFill/>
                </a:uFill>
              </a:rPr>
              <a:t>Why do they want to do it?</a:t>
            </a:r>
            <a:r>
              <a:rPr sz="2800">
                <a:solidFill>
                  <a:srgbClr val="EC5D57"/>
                </a:solidFill>
                <a:uFill>
                  <a:solidFill/>
                </a:uFill>
              </a:rPr>
              <a:t> </a:t>
            </a:r>
            <a:r>
              <a:rPr sz="3200" b="1" cap="all">
                <a:solidFill>
                  <a:srgbClr val="C82506"/>
                </a:solidFill>
                <a:uFill>
                  <a:solidFill/>
                </a:uFill>
                <a:latin typeface="+mj-lt"/>
                <a:ea typeface="+mj-ea"/>
                <a:cs typeface="+mj-cs"/>
                <a:sym typeface="PFDinTextCompPro-Regular"/>
              </a:rPr>
              <a:t>Motivation</a:t>
            </a:r>
            <a:endParaRPr sz="2800">
              <a:uFill>
                <a:solidFill/>
              </a:uFill>
            </a:endParaRPr>
          </a:p>
          <a:p>
            <a:pPr lvl="0" defTabSz="647700">
              <a:spcBef>
                <a:spcPts val="10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uFill>
                  <a:solidFill/>
                </a:uFill>
              </a:rPr>
              <a:t>What can we build to do this?</a:t>
            </a:r>
            <a:r>
              <a:rPr sz="2800">
                <a:solidFill>
                  <a:srgbClr val="C82506"/>
                </a:solidFill>
                <a:uFill>
                  <a:solidFill/>
                </a:uFill>
              </a:rPr>
              <a:t> </a:t>
            </a:r>
            <a:r>
              <a:rPr sz="3200" b="1" cap="all">
                <a:solidFill>
                  <a:srgbClr val="C82506"/>
                </a:solidFill>
                <a:uFill>
                  <a:solidFill/>
                </a:uFill>
                <a:latin typeface="+mj-lt"/>
                <a:ea typeface="+mj-ea"/>
                <a:cs typeface="+mj-cs"/>
                <a:sym typeface="PFDinTextCompPro-Regular"/>
              </a:rPr>
              <a:t>Feature</a:t>
            </a:r>
            <a:endParaRPr sz="2800">
              <a:uFill>
                <a:solidFill/>
              </a:uFill>
            </a:endParaRPr>
          </a:p>
        </p:txBody>
      </p:sp>
      <p:sp>
        <p:nvSpPr>
          <p:cNvPr id="301" name="Shape 301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defRPr sz="3200" b="1" cap="all" spc="-64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3200" b="1" cap="all" spc="-64">
                <a:uFill>
                  <a:solidFill/>
                </a:uFill>
              </a:rPr>
              <a:t>the customer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defRPr sz="3200" b="1" cap="all" spc="-64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3200" b="1" cap="all" spc="-64">
                <a:uFill>
                  <a:solidFill/>
                </a:uFill>
              </a:rPr>
              <a:t>ACTIVITY</a:t>
            </a:r>
          </a:p>
        </p:txBody>
      </p:sp>
      <p:sp>
        <p:nvSpPr>
          <p:cNvPr id="304" name="Shape 304"/>
          <p:cNvSpPr/>
          <p:nvPr/>
        </p:nvSpPr>
        <p:spPr>
          <a:xfrm>
            <a:off x="4153512" y="2387600"/>
            <a:ext cx="8847964" cy="245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ts val="1000"/>
              </a:spcBef>
              <a:buFont typeface="Lucida Grande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Identify the needs, features, and benefits for users of a photo sharing app.</a:t>
            </a:r>
          </a:p>
        </p:txBody>
      </p:sp>
      <p:sp>
        <p:nvSpPr>
          <p:cNvPr id="305" name="Shape 305"/>
          <p:cNvSpPr/>
          <p:nvPr/>
        </p:nvSpPr>
        <p:spPr>
          <a:xfrm>
            <a:off x="4292600" y="3519760"/>
            <a:ext cx="1104900" cy="152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lnSpc>
                <a:spcPct val="200000"/>
              </a:lnSpc>
              <a:spcBef>
                <a:spcPts val="1000"/>
              </a:spcBef>
              <a:buFont typeface="Lucida Grande"/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uFill>
                  <a:solidFill/>
                </a:uFill>
                <a:latin typeface="News706BT-ItalicC"/>
                <a:ea typeface="News706BT-ItalicC"/>
                <a:cs typeface="News706BT-ItalicC"/>
                <a:sym typeface="News706BT-ItalicC"/>
              </a:rPr>
              <a:t>10 min</a:t>
            </a:r>
          </a:p>
          <a:p>
            <a:pPr lvl="0">
              <a:lnSpc>
                <a:spcPct val="200000"/>
              </a:lnSpc>
              <a:spcBef>
                <a:spcPts val="1000"/>
              </a:spcBef>
              <a:buFont typeface="Lucida Grande"/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uFill>
                  <a:solidFill/>
                </a:uFill>
                <a:latin typeface="News706BT-ItalicC"/>
                <a:ea typeface="News706BT-ItalicC"/>
                <a:cs typeface="News706BT-ItalicC"/>
                <a:sym typeface="News706BT-ItalicC"/>
              </a:rPr>
              <a:t>5 min</a:t>
            </a:r>
          </a:p>
          <a:p>
            <a:pPr lvl="0">
              <a:lnSpc>
                <a:spcPct val="200000"/>
              </a:lnSpc>
              <a:spcBef>
                <a:spcPts val="1000"/>
              </a:spcBef>
              <a:buFont typeface="Lucida Grande"/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uFill>
                  <a:solidFill/>
                </a:uFill>
                <a:latin typeface="News706BT-ItalicC"/>
                <a:ea typeface="News706BT-ItalicC"/>
                <a:cs typeface="News706BT-ItalicC"/>
                <a:sym typeface="News706BT-ItalicC"/>
              </a:rPr>
              <a:t>15 min</a:t>
            </a:r>
          </a:p>
        </p:txBody>
      </p:sp>
      <p:sp>
        <p:nvSpPr>
          <p:cNvPr id="306" name="Shape 306"/>
          <p:cNvSpPr/>
          <p:nvPr/>
        </p:nvSpPr>
        <p:spPr>
          <a:xfrm>
            <a:off x="5397500" y="3491780"/>
            <a:ext cx="6954243" cy="2099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54000" lvl="0" indent="-254000">
              <a:spcBef>
                <a:spcPts val="1000"/>
              </a:spcBef>
              <a:buSzPct val="100000"/>
              <a:buAutoNum type="arabicPeriod"/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uFill>
                  <a:solidFill/>
                </a:uFill>
              </a:rPr>
              <a:t>Imagine an app that allows for parents to share pictures of their newborns with their family and friends.</a:t>
            </a:r>
          </a:p>
          <a:p>
            <a:pPr marL="254000" lvl="0" indent="-254000">
              <a:spcBef>
                <a:spcPts val="1000"/>
              </a:spcBef>
              <a:buSzPct val="100000"/>
              <a:buAutoNum type="arabicPeriod"/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uFill>
                  <a:solidFill/>
                </a:uFill>
              </a:rPr>
              <a:t>Read and analyze 3 customer testimonials: the parent, the grandparent, and the best friend.</a:t>
            </a:r>
          </a:p>
          <a:p>
            <a:pPr marL="254000" lvl="0" indent="-254000">
              <a:spcBef>
                <a:spcPts val="1000"/>
              </a:spcBef>
              <a:buSzPct val="100000"/>
              <a:buAutoNum type="arabicPeriod"/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uFill>
                  <a:solidFill/>
                </a:uFill>
              </a:rPr>
              <a:t>Create a table with 3 columns: Need, Feature, and Benefit. Write at least two needs, features and benefits for each customer.</a:t>
            </a:r>
          </a:p>
        </p:txBody>
      </p:sp>
      <p:sp>
        <p:nvSpPr>
          <p:cNvPr id="307" name="Shape 307"/>
          <p:cNvSpPr/>
          <p:nvPr/>
        </p:nvSpPr>
        <p:spPr>
          <a:xfrm>
            <a:off x="4191000" y="6183460"/>
            <a:ext cx="7854851" cy="245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ts val="1000"/>
              </a:spcBef>
              <a:buFont typeface="Lucida Grande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Needs, Features, and Benefits for each customer.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defRPr sz="3200" b="1" cap="all" spc="-64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3200" b="1" cap="all" spc="-64">
                <a:uFill>
                  <a:solidFill/>
                </a:uFill>
              </a:rPr>
              <a:t>activity</a:t>
            </a:r>
          </a:p>
        </p:txBody>
      </p:sp>
      <p:grpSp>
        <p:nvGrpSpPr>
          <p:cNvPr id="312" name="Group 312"/>
          <p:cNvGrpSpPr/>
          <p:nvPr/>
        </p:nvGrpSpPr>
        <p:grpSpPr>
          <a:xfrm>
            <a:off x="1351687" y="1605651"/>
            <a:ext cx="2148026" cy="1563898"/>
            <a:chOff x="-101600" y="-63500"/>
            <a:chExt cx="2148024" cy="1563897"/>
          </a:xfrm>
        </p:grpSpPr>
        <p:pic>
          <p:nvPicPr>
            <p:cNvPr id="311" name="Happy-Dad-and-Baby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944825" cy="129719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10" name="Picture 309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01600" y="-63500"/>
              <a:ext cx="2148025" cy="1563898"/>
            </a:xfrm>
            <a:prstGeom prst="rect">
              <a:avLst/>
            </a:prstGeom>
            <a:effectLst/>
          </p:spPr>
        </p:pic>
      </p:grpSp>
      <p:grpSp>
        <p:nvGrpSpPr>
          <p:cNvPr id="315" name="Group 315"/>
          <p:cNvGrpSpPr/>
          <p:nvPr/>
        </p:nvGrpSpPr>
        <p:grpSpPr>
          <a:xfrm>
            <a:off x="5423369" y="1611644"/>
            <a:ext cx="2146301" cy="1560836"/>
            <a:chOff x="-101600" y="-63500"/>
            <a:chExt cx="2146300" cy="1560834"/>
          </a:xfrm>
        </p:grpSpPr>
        <p:pic>
          <p:nvPicPr>
            <p:cNvPr id="314" name="old+woman+grandma+smiling+iStock_000017050592Large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943100" cy="129413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13" name="Picture 312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01600" y="-63500"/>
              <a:ext cx="2146300" cy="1560835"/>
            </a:xfrm>
            <a:prstGeom prst="rect">
              <a:avLst/>
            </a:prstGeom>
            <a:effectLst/>
          </p:spPr>
        </p:pic>
      </p:grpSp>
      <p:grpSp>
        <p:nvGrpSpPr>
          <p:cNvPr id="318" name="Group 318"/>
          <p:cNvGrpSpPr/>
          <p:nvPr/>
        </p:nvGrpSpPr>
        <p:grpSpPr>
          <a:xfrm>
            <a:off x="9480570" y="1617835"/>
            <a:ext cx="2146301" cy="1560836"/>
            <a:chOff x="-101600" y="-63500"/>
            <a:chExt cx="2146300" cy="1560834"/>
          </a:xfrm>
        </p:grpSpPr>
        <p:pic>
          <p:nvPicPr>
            <p:cNvPr id="317" name="6921084387_e159bc0f6d_b.jp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943100" cy="129413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16" name="Picture 315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01600" y="-63500"/>
              <a:ext cx="2146300" cy="1560835"/>
            </a:xfrm>
            <a:prstGeom prst="rect">
              <a:avLst/>
            </a:prstGeom>
            <a:effectLst/>
          </p:spPr>
        </p:pic>
      </p:grpSp>
      <p:sp>
        <p:nvSpPr>
          <p:cNvPr id="319" name="Shape 319"/>
          <p:cNvSpPr/>
          <p:nvPr/>
        </p:nvSpPr>
        <p:spPr>
          <a:xfrm>
            <a:off x="1904245" y="2197100"/>
            <a:ext cx="1042908" cy="134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lnSpc>
                <a:spcPts val="11800"/>
              </a:lnSpc>
              <a:buClr>
                <a:srgbClr val="FFFFFF"/>
              </a:buClr>
              <a:defRPr sz="2000" b="1" cap="all" spc="-39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2000" b="1" cap="all" spc="-39">
                <a:uFill>
                  <a:solidFill/>
                </a:uFill>
              </a:rPr>
              <a:t>the parent</a:t>
            </a:r>
          </a:p>
        </p:txBody>
      </p:sp>
      <p:sp>
        <p:nvSpPr>
          <p:cNvPr id="320" name="Shape 320"/>
          <p:cNvSpPr/>
          <p:nvPr/>
        </p:nvSpPr>
        <p:spPr>
          <a:xfrm>
            <a:off x="5706376" y="2197100"/>
            <a:ext cx="1592047" cy="134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lnSpc>
                <a:spcPts val="11800"/>
              </a:lnSpc>
              <a:buClr>
                <a:srgbClr val="FFFFFF"/>
              </a:buClr>
              <a:defRPr sz="2000" b="1" cap="all" spc="-39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2000" b="1" cap="all" spc="-39">
                <a:uFill>
                  <a:solidFill/>
                </a:uFill>
              </a:rPr>
              <a:t>the grandparent</a:t>
            </a:r>
          </a:p>
        </p:txBody>
      </p:sp>
      <p:sp>
        <p:nvSpPr>
          <p:cNvPr id="321" name="Shape 321"/>
          <p:cNvSpPr/>
          <p:nvPr/>
        </p:nvSpPr>
        <p:spPr>
          <a:xfrm>
            <a:off x="9837049" y="2197100"/>
            <a:ext cx="1458702" cy="134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lnSpc>
                <a:spcPts val="11800"/>
              </a:lnSpc>
              <a:buClr>
                <a:srgbClr val="FFFFFF"/>
              </a:buClr>
              <a:defRPr sz="2000" b="1" cap="all" spc="-39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2000" b="1" cap="all" spc="-39">
                <a:uFill>
                  <a:solidFill/>
                </a:uFill>
              </a:rPr>
              <a:t>the best friend</a:t>
            </a:r>
          </a:p>
        </p:txBody>
      </p:sp>
      <p:sp>
        <p:nvSpPr>
          <p:cNvPr id="322" name="Shape 322"/>
          <p:cNvSpPr/>
          <p:nvPr/>
        </p:nvSpPr>
        <p:spPr>
          <a:xfrm>
            <a:off x="812800" y="3594100"/>
            <a:ext cx="3454400" cy="787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marL="203200" indent="-203200" defTabSz="457200">
              <a:buSzPct val="70000"/>
              <a:buFont typeface="Lucida Grande"/>
              <a:buChar char="‣"/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lvl="0">
              <a:defRPr>
                <a:uFillTx/>
              </a:defRPr>
            </a:pPr>
            <a:r>
              <a:rPr>
                <a:uFill>
                  <a:solidFill/>
                </a:uFill>
              </a:rPr>
              <a:t>Really excited to share pictures and big moments with family and friends</a:t>
            </a:r>
          </a:p>
        </p:txBody>
      </p:sp>
      <p:sp>
        <p:nvSpPr>
          <p:cNvPr id="323" name="Shape 323"/>
          <p:cNvSpPr/>
          <p:nvPr/>
        </p:nvSpPr>
        <p:spPr>
          <a:xfrm>
            <a:off x="812800" y="4546600"/>
            <a:ext cx="3467100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marL="203200" indent="-203200" defTabSz="457200">
              <a:buSzPct val="70000"/>
              <a:buFont typeface="Lucida Grande"/>
              <a:buChar char="‣"/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lvl="0">
              <a:defRPr>
                <a:uFillTx/>
              </a:defRPr>
            </a:pPr>
            <a:r>
              <a:rPr>
                <a:uFill>
                  <a:solidFill/>
                </a:uFill>
              </a:rPr>
              <a:t>Very tech-savvy</a:t>
            </a:r>
          </a:p>
        </p:txBody>
      </p:sp>
      <p:sp>
        <p:nvSpPr>
          <p:cNvPr id="324" name="Shape 324"/>
          <p:cNvSpPr/>
          <p:nvPr/>
        </p:nvSpPr>
        <p:spPr>
          <a:xfrm>
            <a:off x="812800" y="5016500"/>
            <a:ext cx="3454400" cy="787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marL="203200" indent="-203200" defTabSz="457200">
              <a:buSzPct val="70000"/>
              <a:buFont typeface="Lucida Grande"/>
              <a:buChar char="‣"/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lvl="0">
              <a:defRPr>
                <a:uFillTx/>
              </a:defRPr>
            </a:pPr>
            <a:r>
              <a:rPr>
                <a:uFill>
                  <a:solidFill/>
                </a:uFill>
              </a:rPr>
              <a:t>Wants to keep track of their child’s progress &amp; life moments</a:t>
            </a:r>
          </a:p>
        </p:txBody>
      </p:sp>
      <p:sp>
        <p:nvSpPr>
          <p:cNvPr id="325" name="Shape 325"/>
          <p:cNvSpPr/>
          <p:nvPr/>
        </p:nvSpPr>
        <p:spPr>
          <a:xfrm>
            <a:off x="812800" y="5969000"/>
            <a:ext cx="3429000" cy="102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marL="203200" indent="-203200" defTabSz="457200">
              <a:buSzPct val="70000"/>
              <a:buFont typeface="Lucida Grande"/>
              <a:buChar char="‣"/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lvl="0">
              <a:defRPr>
                <a:uFillTx/>
              </a:defRPr>
            </a:pPr>
            <a:r>
              <a:rPr>
                <a:uFill>
                  <a:solidFill/>
                </a:uFill>
              </a:rPr>
              <a:t>Currently keeps a scrapbook with photos and artifacts. Enjoys going back and reliving those moments.</a:t>
            </a:r>
          </a:p>
        </p:txBody>
      </p:sp>
      <p:sp>
        <p:nvSpPr>
          <p:cNvPr id="326" name="Shape 326"/>
          <p:cNvSpPr/>
          <p:nvPr/>
        </p:nvSpPr>
        <p:spPr>
          <a:xfrm>
            <a:off x="4953000" y="3708400"/>
            <a:ext cx="3098800" cy="787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marL="203200" indent="-203200" defTabSz="457200">
              <a:buSzPct val="70000"/>
              <a:buFont typeface="Lucida Grande"/>
              <a:buChar char="‣"/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lvl="0">
              <a:defRPr>
                <a:uFillTx/>
              </a:defRPr>
            </a:pPr>
            <a:r>
              <a:rPr>
                <a:uFill>
                  <a:solidFill/>
                </a:uFill>
              </a:rPr>
              <a:t>Looking forward to being involved and keeping in constant touch</a:t>
            </a:r>
          </a:p>
        </p:txBody>
      </p:sp>
      <p:sp>
        <p:nvSpPr>
          <p:cNvPr id="327" name="Shape 327"/>
          <p:cNvSpPr/>
          <p:nvPr/>
        </p:nvSpPr>
        <p:spPr>
          <a:xfrm>
            <a:off x="4953000" y="4660900"/>
            <a:ext cx="3098800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marL="203200" indent="-203200" defTabSz="457200">
              <a:buSzPct val="70000"/>
              <a:buFont typeface="Lucida Grande"/>
              <a:buChar char="‣"/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lvl="0">
              <a:defRPr>
                <a:uFillTx/>
              </a:defRPr>
            </a:pPr>
            <a:r>
              <a:rPr>
                <a:uFill>
                  <a:solidFill/>
                </a:uFill>
              </a:rPr>
              <a:t>Difficulty with technology</a:t>
            </a:r>
          </a:p>
        </p:txBody>
      </p:sp>
      <p:sp>
        <p:nvSpPr>
          <p:cNvPr id="328" name="Shape 328"/>
          <p:cNvSpPr/>
          <p:nvPr/>
        </p:nvSpPr>
        <p:spPr>
          <a:xfrm>
            <a:off x="4953000" y="5130800"/>
            <a:ext cx="3098800" cy="54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marL="203200" indent="-203200" defTabSz="457200">
              <a:buSzPct val="70000"/>
              <a:buFont typeface="Lucida Grande"/>
              <a:buChar char="‣"/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lvl="0">
              <a:defRPr>
                <a:uFillTx/>
              </a:defRPr>
            </a:pPr>
            <a:r>
              <a:rPr>
                <a:uFill>
                  <a:solidFill/>
                </a:uFill>
              </a:rPr>
              <a:t>Excited to share photos and moments with friends</a:t>
            </a:r>
          </a:p>
        </p:txBody>
      </p:sp>
      <p:sp>
        <p:nvSpPr>
          <p:cNvPr id="329" name="Shape 329"/>
          <p:cNvSpPr/>
          <p:nvPr/>
        </p:nvSpPr>
        <p:spPr>
          <a:xfrm>
            <a:off x="4953000" y="6083300"/>
            <a:ext cx="3098800" cy="787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marL="203200" indent="-203200" defTabSz="457200">
              <a:buSzPct val="70000"/>
              <a:buFont typeface="Lucida Grande"/>
              <a:buChar char="‣"/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lvl="0">
              <a:defRPr>
                <a:uFillTx/>
              </a:defRPr>
            </a:pPr>
            <a:r>
              <a:rPr>
                <a:uFill>
                  <a:solidFill/>
                </a:uFill>
              </a:rPr>
              <a:t>Currently gets photos via email or printed photo albums once a year.</a:t>
            </a:r>
          </a:p>
        </p:txBody>
      </p:sp>
      <p:sp>
        <p:nvSpPr>
          <p:cNvPr id="330" name="Shape 330"/>
          <p:cNvSpPr/>
          <p:nvPr/>
        </p:nvSpPr>
        <p:spPr>
          <a:xfrm>
            <a:off x="9017000" y="3632200"/>
            <a:ext cx="3098800" cy="102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marL="203200" indent="-203200" defTabSz="457200">
              <a:buSzPct val="70000"/>
              <a:buFont typeface="Lucida Grande"/>
              <a:buChar char="‣"/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lvl="0">
              <a:defRPr>
                <a:uFillTx/>
              </a:defRPr>
            </a:pPr>
            <a:r>
              <a:rPr>
                <a:uFill>
                  <a:solidFill/>
                </a:uFill>
              </a:rPr>
              <a:t>Looking forward to seeing pictures, but is concerned about being flooded with updates</a:t>
            </a:r>
          </a:p>
        </p:txBody>
      </p:sp>
      <p:sp>
        <p:nvSpPr>
          <p:cNvPr id="331" name="Shape 331"/>
          <p:cNvSpPr/>
          <p:nvPr/>
        </p:nvSpPr>
        <p:spPr>
          <a:xfrm>
            <a:off x="9017000" y="4826000"/>
            <a:ext cx="3098800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marL="203200" indent="-203200" defTabSz="457200">
              <a:buSzPct val="70000"/>
              <a:buFont typeface="Lucida Grande"/>
              <a:buChar char="‣"/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lvl="0">
              <a:defRPr>
                <a:uFillTx/>
              </a:defRPr>
            </a:pPr>
            <a:r>
              <a:rPr>
                <a:uFill>
                  <a:solidFill/>
                </a:uFill>
              </a:rPr>
              <a:t>Very tech-savvy</a:t>
            </a:r>
          </a:p>
        </p:txBody>
      </p:sp>
      <p:sp>
        <p:nvSpPr>
          <p:cNvPr id="332" name="Shape 332"/>
          <p:cNvSpPr/>
          <p:nvPr/>
        </p:nvSpPr>
        <p:spPr>
          <a:xfrm>
            <a:off x="9017000" y="5334000"/>
            <a:ext cx="3098800" cy="787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marL="203200" indent="-203200" defTabSz="457200">
              <a:buSzPct val="70000"/>
              <a:buFont typeface="Lucida Grande"/>
              <a:buChar char="‣"/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lvl="0">
              <a:defRPr>
                <a:uFillTx/>
              </a:defRPr>
            </a:pPr>
            <a:r>
              <a:rPr>
                <a:uFill>
                  <a:solidFill/>
                </a:uFill>
              </a:rPr>
              <a:t>More interested in big moments (first steps, first words, etc.)</a:t>
            </a:r>
          </a:p>
        </p:txBody>
      </p:sp>
      <p:sp>
        <p:nvSpPr>
          <p:cNvPr id="333" name="Shape 333"/>
          <p:cNvSpPr/>
          <p:nvPr/>
        </p:nvSpPr>
        <p:spPr>
          <a:xfrm>
            <a:off x="9017000" y="6286500"/>
            <a:ext cx="3098800" cy="787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marL="203200" indent="-203200" defTabSz="457200">
              <a:buSzPct val="70000"/>
              <a:buFont typeface="Lucida Grande"/>
              <a:buChar char="‣"/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lvl="0">
              <a:defRPr>
                <a:uFillTx/>
              </a:defRPr>
            </a:pPr>
            <a:r>
              <a:rPr>
                <a:uFill>
                  <a:solidFill/>
                </a:uFill>
              </a:rPr>
              <a:t>Sees photos and gets updates from Facebook and Twitter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/>
        </p:nvSpPr>
        <p:spPr>
          <a:xfrm>
            <a:off x="635000" y="736600"/>
            <a:ext cx="101600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defRPr sz="3200" b="1" cap="all" spc="-64">
                <a:solidFill>
                  <a:srgbClr val="000000"/>
                </a:solid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3200" b="1" cap="all" spc="-64">
                <a:uFill>
                  <a:solidFill>
                    <a:srgbClr val="FFFFFF"/>
                  </a:solidFill>
                </a:uFill>
              </a:rPr>
              <a:t>introduction to product management</a:t>
            </a:r>
          </a:p>
        </p:txBody>
      </p:sp>
      <p:sp>
        <p:nvSpPr>
          <p:cNvPr id="336" name="Shape 336"/>
          <p:cNvSpPr/>
          <p:nvPr/>
        </p:nvSpPr>
        <p:spPr>
          <a:xfrm>
            <a:off x="635000" y="1473200"/>
            <a:ext cx="11734800" cy="280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lnSpc>
                <a:spcPts val="106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sz="12000" b="1" cap="all" spc="-239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PFDinTextCompPro-Regular"/>
              </a:rPr>
              <a:t>the product </a:t>
            </a:r>
          </a:p>
          <a:p>
            <a:pPr lvl="0">
              <a:lnSpc>
                <a:spcPts val="106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sz="12000" b="1" cap="all" spc="-239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PFDinTextCompPro-Regular"/>
              </a:rPr>
              <a:t>(risks)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defRPr sz="3200" b="1" cap="all" spc="-64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3200" b="1" cap="all" spc="-64">
                <a:uFill>
                  <a:solidFill/>
                </a:uFill>
              </a:rPr>
              <a:t>the product (risks)</a:t>
            </a:r>
          </a:p>
        </p:txBody>
      </p:sp>
      <p:sp>
        <p:nvSpPr>
          <p:cNvPr id="339" name="Shape 339"/>
          <p:cNvSpPr>
            <a:spLocks noGrp="1"/>
          </p:cNvSpPr>
          <p:nvPr>
            <p:ph type="title"/>
          </p:nvPr>
        </p:nvSpPr>
        <p:spPr>
          <a:xfrm>
            <a:off x="528947" y="3008002"/>
            <a:ext cx="11734801" cy="1498601"/>
          </a:xfrm>
          <a:prstGeom prst="rect">
            <a:avLst/>
          </a:prstGeom>
        </p:spPr>
        <p:txBody>
          <a:bodyPr anchor="ctr"/>
          <a:lstStyle>
            <a:lvl1pPr algn="ctr">
              <a:defRPr sz="8000" spc="-159"/>
            </a:lvl1pPr>
          </a:lstStyle>
          <a:p>
            <a:pPr lvl="0">
              <a:defRPr sz="1800" b="0" cap="none" spc="0">
                <a:uFillTx/>
              </a:defRPr>
            </a:pPr>
            <a:r>
              <a:rPr sz="8000" b="1" cap="all" spc="-159">
                <a:uFill>
                  <a:solidFill/>
                </a:uFill>
              </a:rPr>
              <a:t>RISKs &amp; Assumptions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defRPr sz="3200" b="1" cap="all" spc="-64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3200" b="1" cap="all" spc="-64">
                <a:uFill>
                  <a:solidFill/>
                </a:uFill>
              </a:rPr>
              <a:t>ACTIVITY</a:t>
            </a:r>
          </a:p>
        </p:txBody>
      </p:sp>
      <p:sp>
        <p:nvSpPr>
          <p:cNvPr id="344" name="Shape 344"/>
          <p:cNvSpPr/>
          <p:nvPr/>
        </p:nvSpPr>
        <p:spPr>
          <a:xfrm>
            <a:off x="4153512" y="2387600"/>
            <a:ext cx="8415984" cy="512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ts val="1000"/>
              </a:spcBef>
              <a:buFont typeface="Lucida Grande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Analyze the risks and assumptions for the features you outlined in the previous activity.</a:t>
            </a:r>
          </a:p>
        </p:txBody>
      </p:sp>
      <p:sp>
        <p:nvSpPr>
          <p:cNvPr id="345" name="Shape 345"/>
          <p:cNvSpPr/>
          <p:nvPr/>
        </p:nvSpPr>
        <p:spPr>
          <a:xfrm>
            <a:off x="4292600" y="3519760"/>
            <a:ext cx="1104900" cy="152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lnSpc>
                <a:spcPct val="200000"/>
              </a:lnSpc>
              <a:spcBef>
                <a:spcPts val="1000"/>
              </a:spcBef>
              <a:buFont typeface="Lucida Grande"/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uFill>
                  <a:solidFill/>
                </a:uFill>
                <a:latin typeface="News706BT-ItalicC"/>
                <a:ea typeface="News706BT-ItalicC"/>
                <a:cs typeface="News706BT-ItalicC"/>
                <a:sym typeface="News706BT-ItalicC"/>
              </a:rPr>
              <a:t>10 min</a:t>
            </a:r>
          </a:p>
          <a:p>
            <a:pPr lvl="0">
              <a:lnSpc>
                <a:spcPct val="200000"/>
              </a:lnSpc>
              <a:spcBef>
                <a:spcPts val="1000"/>
              </a:spcBef>
              <a:buFont typeface="Lucida Grande"/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uFill>
                  <a:solidFill/>
                </a:uFill>
                <a:latin typeface="News706BT-ItalicC"/>
                <a:ea typeface="News706BT-ItalicC"/>
                <a:cs typeface="News706BT-ItalicC"/>
                <a:sym typeface="News706BT-ItalicC"/>
              </a:rPr>
              <a:t>10 min</a:t>
            </a:r>
          </a:p>
        </p:txBody>
      </p:sp>
      <p:sp>
        <p:nvSpPr>
          <p:cNvPr id="346" name="Shape 346"/>
          <p:cNvSpPr/>
          <p:nvPr/>
        </p:nvSpPr>
        <p:spPr>
          <a:xfrm>
            <a:off x="5412650" y="3527853"/>
            <a:ext cx="6954243" cy="1439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54000" lvl="0" indent="-254000">
              <a:spcBef>
                <a:spcPts val="1000"/>
              </a:spcBef>
              <a:buSzPct val="100000"/>
              <a:buAutoNum type="arabicPeriod"/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uFill>
                  <a:solidFill/>
                </a:uFill>
              </a:rPr>
              <a:t>Write a list of the risks and assumptions associated with the features listed in the previous activity.</a:t>
            </a:r>
          </a:p>
          <a:p>
            <a:pPr marL="254000" lvl="0" indent="-254000">
              <a:spcBef>
                <a:spcPts val="1000"/>
              </a:spcBef>
              <a:buSzPct val="100000"/>
              <a:buAutoNum type="arabicPeriod"/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uFill>
                  <a:solidFill/>
                </a:uFill>
              </a:rPr>
              <a:t>Number the features in order to prioritize which ones you need to de-risk first by testing/validating the associated risks and assumptions.</a:t>
            </a:r>
          </a:p>
        </p:txBody>
      </p:sp>
      <p:sp>
        <p:nvSpPr>
          <p:cNvPr id="347" name="Shape 347"/>
          <p:cNvSpPr/>
          <p:nvPr/>
        </p:nvSpPr>
        <p:spPr>
          <a:xfrm>
            <a:off x="4191000" y="6183460"/>
            <a:ext cx="7854851" cy="245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ts val="1000"/>
              </a:spcBef>
              <a:buFont typeface="Lucida Grande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Prioritized list of features with risks and assumptions.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defRPr sz="3200" b="1" cap="all" spc="-64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3200" b="1" cap="all" spc="-64">
                <a:uFill>
                  <a:solidFill/>
                </a:uFill>
              </a:rPr>
              <a:t>what is a product manager?</a:t>
            </a:r>
          </a:p>
        </p:txBody>
      </p:sp>
      <p:sp>
        <p:nvSpPr>
          <p:cNvPr id="350" name="Shape 350"/>
          <p:cNvSpPr>
            <a:spLocks noGrp="1"/>
          </p:cNvSpPr>
          <p:nvPr>
            <p:ph type="title"/>
          </p:nvPr>
        </p:nvSpPr>
        <p:spPr>
          <a:xfrm>
            <a:off x="3302000" y="1879600"/>
            <a:ext cx="6400800" cy="6985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 lvl="0">
              <a:defRPr sz="1800" b="0" cap="none" spc="0">
                <a:uFillTx/>
              </a:defRPr>
            </a:pPr>
            <a:r>
              <a:rPr sz="5400" b="1" cap="all" spc="-107" dirty="0">
                <a:uFill>
                  <a:solidFill/>
                </a:uFill>
              </a:rPr>
              <a:t>defender of the customer</a:t>
            </a:r>
          </a:p>
        </p:txBody>
      </p:sp>
      <p:sp>
        <p:nvSpPr>
          <p:cNvPr id="351" name="Shape 351"/>
          <p:cNvSpPr/>
          <p:nvPr/>
        </p:nvSpPr>
        <p:spPr>
          <a:xfrm>
            <a:off x="2908300" y="3111500"/>
            <a:ext cx="7175500" cy="15367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algn="ctr" defTabSz="647700">
              <a:lnSpc>
                <a:spcPts val="5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sz="5400" b="1" cap="all" spc="-107" dirty="0">
                <a:uFill>
                  <a:solidFill/>
                </a:uFill>
                <a:latin typeface="+mj-lt"/>
                <a:ea typeface="+mj-ea"/>
                <a:cs typeface="+mj-cs"/>
                <a:sym typeface="PFDinTextCompPro-Regular"/>
              </a:rPr>
              <a:t>the tension</a:t>
            </a:r>
          </a:p>
          <a:p>
            <a:pPr lvl="0" algn="ctr" defTabSz="647700">
              <a:lnSpc>
                <a:spcPts val="5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sz="4000" b="1" cap="all" spc="-79" dirty="0">
                <a:solidFill>
                  <a:srgbClr val="7A7A7A"/>
                </a:solidFill>
                <a:uFill>
                  <a:solidFill>
                    <a:srgbClr val="7A7A7A"/>
                  </a:solidFill>
                </a:uFill>
                <a:latin typeface="+mj-lt"/>
                <a:ea typeface="+mj-ea"/>
                <a:cs typeface="+mj-cs"/>
                <a:sym typeface="PFDinTextCompPro-Regular"/>
              </a:rPr>
              <a:t>(between features &amp; risks)</a:t>
            </a:r>
          </a:p>
        </p:txBody>
      </p:sp>
      <p:sp>
        <p:nvSpPr>
          <p:cNvPr id="352" name="Shape 352"/>
          <p:cNvSpPr/>
          <p:nvPr/>
        </p:nvSpPr>
        <p:spPr>
          <a:xfrm>
            <a:off x="2527300" y="5181600"/>
            <a:ext cx="7950200" cy="15367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algn="ctr" defTabSz="647700">
              <a:lnSpc>
                <a:spcPts val="5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sz="5400" b="1" cap="all" spc="-107">
                <a:uFill>
                  <a:solidFill/>
                </a:uFill>
                <a:latin typeface="+mj-lt"/>
                <a:ea typeface="+mj-ea"/>
                <a:cs typeface="+mj-cs"/>
                <a:sym typeface="PFDinTextCompPro-Regular"/>
              </a:rPr>
              <a:t>asking “why?”</a:t>
            </a:r>
          </a:p>
          <a:p>
            <a:pPr lvl="0" algn="ctr" defTabSz="647700">
              <a:lnSpc>
                <a:spcPts val="5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sz="4000" b="1" cap="all" spc="-79">
                <a:solidFill>
                  <a:srgbClr val="7A7A7A"/>
                </a:solidFill>
                <a:uFill>
                  <a:solidFill>
                    <a:srgbClr val="7A7A7A"/>
                  </a:solidFill>
                </a:uFill>
                <a:latin typeface="+mj-lt"/>
                <a:ea typeface="+mj-ea"/>
                <a:cs typeface="+mj-cs"/>
                <a:sym typeface="PFDinTextCompPro-Regular"/>
              </a:rPr>
              <a:t>(of your stakeholders, team, &amp; customers)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/>
        </p:nvSpPr>
        <p:spPr>
          <a:xfrm>
            <a:off x="635000" y="736600"/>
            <a:ext cx="101600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defRPr sz="3200" b="1" cap="all" spc="-64">
                <a:solidFill>
                  <a:srgbClr val="000000"/>
                </a:solid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3200" b="1" cap="all" spc="-64">
                <a:uFill>
                  <a:solidFill>
                    <a:srgbClr val="FFFFFF"/>
                  </a:solidFill>
                </a:uFill>
              </a:rPr>
              <a:t>introduction to product management</a:t>
            </a:r>
          </a:p>
        </p:txBody>
      </p:sp>
      <p:sp>
        <p:nvSpPr>
          <p:cNvPr id="357" name="Shape 357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0600"/>
              </a:lnSpc>
              <a:defRPr sz="12000" b="1" cap="all" spc="-239"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solidFill>
                  <a:srgbClr val="000000"/>
                </a:solidFill>
                <a:uFillTx/>
              </a:defRPr>
            </a:pPr>
            <a:r>
              <a:rPr sz="12000" b="1" cap="all" spc="-239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homework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defRPr sz="3200" b="1" cap="all" spc="-64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3200" b="1" cap="all" spc="-64">
                <a:uFill>
                  <a:solidFill/>
                </a:uFill>
              </a:rPr>
              <a:t>homework</a:t>
            </a:r>
          </a:p>
        </p:txBody>
      </p:sp>
      <p:sp>
        <p:nvSpPr>
          <p:cNvPr id="360" name="Shape 360"/>
          <p:cNvSpPr>
            <a:spLocks noGrp="1"/>
          </p:cNvSpPr>
          <p:nvPr>
            <p:ph type="title"/>
          </p:nvPr>
        </p:nvSpPr>
        <p:spPr>
          <a:xfrm>
            <a:off x="635000" y="1473200"/>
            <a:ext cx="11734800" cy="2750288"/>
          </a:xfrm>
          <a:prstGeom prst="rect">
            <a:avLst/>
          </a:prstGeom>
        </p:spPr>
        <p:txBody>
          <a:bodyPr/>
          <a:lstStyle/>
          <a:p>
            <a:pPr>
              <a:defRPr sz="1800" b="0" cap="none" spc="0">
                <a:uFillTx/>
              </a:defRPr>
            </a:pPr>
            <a:r>
              <a:rPr lang="en-US" sz="4000" b="0" cap="none" spc="0" dirty="0" smtClean="0">
                <a:uFillTx/>
                <a:latin typeface="PFDinTextCompPro-Bold"/>
                <a:cs typeface="PFDinTextCompPro-Bold"/>
              </a:rPr>
              <a:t>See </a:t>
            </a:r>
            <a:r>
              <a:rPr lang="en-US" sz="4000" b="0" cap="none" spc="0" dirty="0" err="1" smtClean="0">
                <a:uFillTx/>
                <a:latin typeface="PFDinTextCompPro-Bold"/>
                <a:cs typeface="PFDinTextCompPro-Bold"/>
              </a:rPr>
              <a:t>Github</a:t>
            </a:r>
            <a:r>
              <a:rPr lang="en-US" sz="4000" b="0" cap="none" spc="0" dirty="0" smtClean="0">
                <a:uFillTx/>
                <a:latin typeface="PFDinTextCompPro-Bold"/>
                <a:cs typeface="PFDinTextCompPro-Bold"/>
              </a:rPr>
              <a:t> for articles.</a:t>
            </a:r>
            <a:r>
              <a:rPr lang="en-US" sz="4000" b="0" cap="none" spc="0" dirty="0">
                <a:uFillTx/>
                <a:latin typeface="PFDinTextCompPro-Bold"/>
                <a:cs typeface="PFDinTextCompPro-Bold"/>
              </a:rPr>
              <a:t/>
            </a:r>
            <a:br>
              <a:rPr lang="en-US" sz="4000" b="0" cap="none" spc="0" dirty="0">
                <a:uFillTx/>
                <a:latin typeface="PFDinTextCompPro-Bold"/>
                <a:cs typeface="PFDinTextCompPro-Bold"/>
              </a:rPr>
            </a:br>
            <a:r>
              <a:rPr lang="en-US" sz="4000" b="0" cap="none" spc="0" dirty="0">
                <a:uFillTx/>
                <a:latin typeface="PFDinTextCompPro-Bold"/>
                <a:cs typeface="PFDinTextCompPro-Bold"/>
              </a:rPr>
              <a:t>Be prepared to give a 15-30 pitch on what problem you plan on focusing on during the class</a:t>
            </a:r>
            <a:r>
              <a:rPr lang="en-US" b="0" cap="none" spc="0" dirty="0">
                <a:uFillTx/>
                <a:latin typeface="PFDinTextCompPro-Bold"/>
                <a:cs typeface="PFDinTextCompPro-Bold"/>
              </a:rPr>
              <a:t>.</a:t>
            </a:r>
            <a:endParaRPr b="0" cap="all" spc="-107" dirty="0">
              <a:uFill>
                <a:solidFill/>
              </a:uFill>
              <a:latin typeface="PFDinTextCompPro-Bold"/>
              <a:cs typeface="PFDinTextCompPro-Bold"/>
            </a:endParaRP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/>
        </p:nvSpPr>
        <p:spPr>
          <a:xfrm>
            <a:off x="635000" y="736600"/>
            <a:ext cx="101600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defRPr sz="3200" b="1" cap="all" spc="-64">
                <a:solidFill>
                  <a:srgbClr val="000000"/>
                </a:solid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3200" b="1" cap="all" spc="-64">
                <a:uFill>
                  <a:solidFill>
                    <a:srgbClr val="FFFFFF"/>
                  </a:solidFill>
                </a:uFill>
              </a:rPr>
              <a:t>Introduction to product management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defRPr sz="3200" b="1" cap="all" spc="-64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3200" b="1" cap="all" spc="-64" dirty="0">
                <a:uFill>
                  <a:solidFill/>
                </a:uFill>
              </a:rPr>
              <a:t>instructor introduction</a:t>
            </a:r>
          </a:p>
        </p:txBody>
      </p:sp>
      <p:pic>
        <p:nvPicPr>
          <p:cNvPr id="3" name="Picture 2" descr="avat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2130183"/>
            <a:ext cx="3854379" cy="3108778"/>
          </a:xfrm>
          <a:prstGeom prst="rect">
            <a:avLst/>
          </a:prstGeom>
        </p:spPr>
      </p:pic>
      <p:sp>
        <p:nvSpPr>
          <p:cNvPr id="6" name="Shape 170"/>
          <p:cNvSpPr/>
          <p:nvPr/>
        </p:nvSpPr>
        <p:spPr>
          <a:xfrm>
            <a:off x="628579" y="1698383"/>
            <a:ext cx="38608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defRPr sz="3200" b="1" cap="all" spc="-64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 algn="ctr">
              <a:defRPr sz="1800" b="0" cap="none" spc="0">
                <a:uFillTx/>
              </a:defRPr>
            </a:pPr>
            <a:r>
              <a:rPr lang="en-US" sz="4000" b="1" cap="all" spc="-64" dirty="0" smtClean="0">
                <a:uFill>
                  <a:solidFill/>
                </a:uFill>
              </a:rPr>
              <a:t>Andy Acs</a:t>
            </a:r>
            <a:endParaRPr sz="4000" b="1" cap="all" spc="-64" dirty="0">
              <a:uFill>
                <a:solidFill/>
              </a:uFill>
            </a:endParaRPr>
          </a:p>
        </p:txBody>
      </p:sp>
      <p:sp>
        <p:nvSpPr>
          <p:cNvPr id="7" name="Shape 170"/>
          <p:cNvSpPr/>
          <p:nvPr/>
        </p:nvSpPr>
        <p:spPr>
          <a:xfrm>
            <a:off x="628579" y="5276892"/>
            <a:ext cx="3860800" cy="1028805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defRPr sz="3200" b="1" cap="all" spc="-64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 algn="ctr">
              <a:defRPr sz="1800" b="0" cap="none" spc="0">
                <a:uFillTx/>
              </a:defRPr>
            </a:pPr>
            <a:r>
              <a:rPr lang="en-US" sz="2800" b="1" cap="all" spc="-64" dirty="0" smtClean="0">
                <a:uFill>
                  <a:solidFill/>
                </a:uFill>
              </a:rPr>
              <a:t>Instructor: PDM 1-3, 5, 7</a:t>
            </a:r>
          </a:p>
          <a:p>
            <a:pPr lvl="0" algn="ctr">
              <a:defRPr sz="1800" b="0" cap="none" spc="0">
                <a:uFillTx/>
              </a:defRPr>
            </a:pPr>
            <a:r>
              <a:rPr lang="en-US" sz="2800" dirty="0" smtClean="0">
                <a:uFill>
                  <a:solidFill/>
                </a:uFill>
              </a:rPr>
              <a:t>Product Manager, </a:t>
            </a:r>
            <a:r>
              <a:rPr lang="en-US" sz="2800" dirty="0" err="1" smtClean="0">
                <a:uFill>
                  <a:solidFill/>
                </a:uFill>
              </a:rPr>
              <a:t>WeddingWire</a:t>
            </a:r>
            <a:endParaRPr lang="en-US" sz="2800" dirty="0" smtClean="0">
              <a:uFill>
                <a:solidFill/>
              </a:uFill>
            </a:endParaRPr>
          </a:p>
          <a:p>
            <a:pPr lvl="0" algn="ctr">
              <a:defRPr sz="1800" b="0" cap="none" spc="0">
                <a:uFillTx/>
              </a:defRPr>
            </a:pPr>
            <a:r>
              <a:rPr lang="en-US" sz="2800" dirty="0" smtClean="0">
                <a:uFill>
                  <a:solidFill/>
                </a:uFill>
              </a:rPr>
              <a:t>Previous: </a:t>
            </a:r>
            <a:r>
              <a:rPr lang="en-US" sz="2800" dirty="0" err="1" smtClean="0">
                <a:uFill>
                  <a:solidFill/>
                </a:uFill>
              </a:rPr>
              <a:t>Treater</a:t>
            </a:r>
            <a:r>
              <a:rPr lang="en-US" sz="2800" dirty="0" smtClean="0">
                <a:uFill>
                  <a:solidFill/>
                </a:uFill>
              </a:rPr>
              <a:t>, </a:t>
            </a:r>
            <a:r>
              <a:rPr lang="en-US" sz="2800" dirty="0" err="1" smtClean="0">
                <a:uFill>
                  <a:solidFill/>
                </a:uFill>
              </a:rPr>
              <a:t>LivingSocial</a:t>
            </a:r>
            <a:r>
              <a:rPr lang="en-US" sz="2800" dirty="0" smtClean="0">
                <a:uFill>
                  <a:solidFill/>
                </a:uFill>
              </a:rPr>
              <a:t>, </a:t>
            </a:r>
            <a:r>
              <a:rPr lang="en-US" sz="2800" dirty="0" err="1" smtClean="0">
                <a:uFill>
                  <a:solidFill/>
                </a:uFill>
              </a:rPr>
              <a:t>Hirestrategy</a:t>
            </a:r>
            <a:endParaRPr sz="2800" b="1" cap="all" spc="-64" dirty="0">
              <a:uFill>
                <a:solidFill/>
              </a:u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840" y="2130183"/>
            <a:ext cx="3242309" cy="3108778"/>
          </a:xfrm>
          <a:prstGeom prst="rect">
            <a:avLst/>
          </a:prstGeom>
        </p:spPr>
      </p:pic>
      <p:sp>
        <p:nvSpPr>
          <p:cNvPr id="9" name="Shape 170"/>
          <p:cNvSpPr/>
          <p:nvPr/>
        </p:nvSpPr>
        <p:spPr>
          <a:xfrm>
            <a:off x="7780866" y="5276892"/>
            <a:ext cx="3860800" cy="1028805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defRPr sz="3200" b="1" cap="all" spc="-64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 algn="ctr">
              <a:defRPr sz="1800" b="0" cap="none" spc="0">
                <a:uFillTx/>
              </a:defRPr>
            </a:pPr>
            <a:endParaRPr lang="en-US" sz="2800" dirty="0" smtClean="0">
              <a:uFill>
                <a:solidFill/>
              </a:uFill>
            </a:endParaRPr>
          </a:p>
        </p:txBody>
      </p:sp>
      <p:sp>
        <p:nvSpPr>
          <p:cNvPr id="10" name="Shape 170"/>
          <p:cNvSpPr/>
          <p:nvPr/>
        </p:nvSpPr>
        <p:spPr>
          <a:xfrm>
            <a:off x="7913775" y="5429292"/>
            <a:ext cx="3860800" cy="1028805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defRPr sz="3200" b="1" cap="all" spc="-64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 algn="ctr">
              <a:defRPr sz="1800" b="0" cap="none" spc="0">
                <a:uFillTx/>
              </a:defRPr>
            </a:pPr>
            <a:r>
              <a:rPr lang="en-US" sz="2800" b="1" cap="all" spc="-64" dirty="0" smtClean="0">
                <a:uFill>
                  <a:solidFill/>
                </a:uFill>
              </a:rPr>
              <a:t>Instructor: PDM 4 &amp; 7</a:t>
            </a:r>
          </a:p>
          <a:p>
            <a:pPr lvl="0" algn="ctr">
              <a:defRPr sz="1800" b="0" cap="none" spc="0">
                <a:uFillTx/>
              </a:defRPr>
            </a:pPr>
            <a:r>
              <a:rPr lang="en-US" sz="2800" dirty="0" smtClean="0">
                <a:uFill>
                  <a:solidFill/>
                </a:uFill>
              </a:rPr>
              <a:t>Alumnus: PDM 1</a:t>
            </a:r>
          </a:p>
          <a:p>
            <a:pPr lvl="0" algn="ctr">
              <a:defRPr sz="1800" b="0" cap="none" spc="0">
                <a:uFillTx/>
              </a:defRPr>
            </a:pPr>
            <a:r>
              <a:rPr lang="en-US" sz="2800" b="0" cap="all" spc="-64" dirty="0" smtClean="0">
                <a:uFill>
                  <a:solidFill/>
                </a:uFill>
              </a:rPr>
              <a:t>Transformation Officer, DOJ</a:t>
            </a:r>
          </a:p>
          <a:p>
            <a:pPr lvl="0" algn="ctr">
              <a:defRPr sz="1800" b="0" cap="none" spc="0">
                <a:uFillTx/>
              </a:defRPr>
            </a:pPr>
            <a:r>
              <a:rPr lang="en-US" sz="2800" b="0" cap="none" spc="0" dirty="0" smtClean="0">
                <a:uFill>
                  <a:solidFill/>
                </a:uFill>
              </a:rPr>
              <a:t>Previous: Solstice Benefits</a:t>
            </a:r>
            <a:endParaRPr lang="en-US" sz="2800" b="1" cap="all" spc="-64" dirty="0" smtClean="0">
              <a:uFill>
                <a:solidFill/>
              </a:uFill>
            </a:endParaRPr>
          </a:p>
        </p:txBody>
      </p:sp>
      <p:sp>
        <p:nvSpPr>
          <p:cNvPr id="11" name="Shape 170"/>
          <p:cNvSpPr/>
          <p:nvPr/>
        </p:nvSpPr>
        <p:spPr>
          <a:xfrm>
            <a:off x="7780866" y="1698383"/>
            <a:ext cx="38608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defRPr sz="3200" b="1" cap="all" spc="-64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 algn="ctr">
              <a:defRPr sz="1800" b="0" cap="none" spc="0">
                <a:uFillTx/>
              </a:defRPr>
            </a:pPr>
            <a:r>
              <a:rPr lang="en-US" sz="4000" b="1" cap="all" spc="-64" dirty="0" smtClean="0">
                <a:uFill>
                  <a:solidFill/>
                </a:uFill>
              </a:rPr>
              <a:t>David miller</a:t>
            </a:r>
            <a:endParaRPr sz="4000" b="1" cap="all" spc="-64" dirty="0">
              <a:uFill>
                <a:solidFill/>
              </a:uFill>
            </a:endParaRP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/>
        </p:nvSpPr>
        <p:spPr>
          <a:xfrm>
            <a:off x="1185333" y="3920066"/>
            <a:ext cx="10160001" cy="4318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 defTabSz="647700">
              <a:lnSpc>
                <a:spcPts val="3200"/>
              </a:lnSpc>
              <a:defRPr sz="3200" b="1" u="sng" cap="all" spc="-64">
                <a:solidFill>
                  <a:srgbClr val="000000"/>
                </a:solidFill>
                <a:latin typeface="+mj-lt"/>
                <a:ea typeface="+mj-ea"/>
                <a:cs typeface="+mj-cs"/>
                <a:sym typeface="PFDinTextCompPro-Regular"/>
                <a:hlinkClick r:id="rId3"/>
              </a:defRPr>
            </a:lvl1pPr>
          </a:lstStyle>
          <a:p>
            <a:pPr lvl="0">
              <a:defRPr sz="1800" b="0" u="none" cap="none" spc="0">
                <a:uFillTx/>
              </a:defRPr>
            </a:pPr>
            <a:r>
              <a:rPr sz="3200" b="1" u="sng" cap="all" spc="-64">
                <a:uFill>
                  <a:solidFill>
                    <a:srgbClr val="FFFFFF"/>
                  </a:solidFill>
                </a:uFill>
                <a:hlinkClick r:id="rId3"/>
              </a:rPr>
              <a:t>http://ga.co/PDMticket</a:t>
            </a:r>
          </a:p>
        </p:txBody>
      </p:sp>
      <p:sp>
        <p:nvSpPr>
          <p:cNvPr id="365" name="Shape 365"/>
          <p:cNvSpPr/>
          <p:nvPr/>
        </p:nvSpPr>
        <p:spPr>
          <a:xfrm>
            <a:off x="635000" y="736600"/>
            <a:ext cx="101600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defRPr sz="3200" b="1" cap="all" spc="-64">
                <a:solidFill>
                  <a:srgbClr val="000000"/>
                </a:solid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3200" b="1" cap="all" spc="-64">
                <a:uFill>
                  <a:solidFill>
                    <a:srgbClr val="FFFFFF"/>
                  </a:solidFill>
                </a:uFill>
              </a:rPr>
              <a:t>Introduction to product management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defRPr sz="3200" b="1" cap="all" spc="-64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3200" b="1" cap="all" spc="-64">
                <a:uFill>
                  <a:solidFill/>
                </a:uFill>
              </a:rPr>
              <a:t>introduction to classmates</a:t>
            </a:r>
          </a:p>
        </p:txBody>
      </p:sp>
      <p:sp>
        <p:nvSpPr>
          <p:cNvPr id="176" name="Shape 176"/>
          <p:cNvSpPr>
            <a:spLocks noGrp="1"/>
          </p:cNvSpPr>
          <p:nvPr>
            <p:ph type="body" idx="1"/>
          </p:nvPr>
        </p:nvSpPr>
        <p:spPr>
          <a:xfrm>
            <a:off x="635000" y="1746250"/>
            <a:ext cx="11734800" cy="3810000"/>
          </a:xfrm>
          <a:prstGeom prst="rect">
            <a:avLst/>
          </a:prstGeom>
        </p:spPr>
        <p:txBody>
          <a:bodyPr/>
          <a:lstStyle/>
          <a:p>
            <a:pPr marL="203200" lvl="0" indent="-203200" defTabSz="1308100">
              <a:buSzPct val="70000"/>
              <a:buFont typeface="Lucida Grande"/>
              <a:buChar char="‣"/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Name</a:t>
            </a:r>
          </a:p>
          <a:p>
            <a:pPr marL="203200" lvl="0" indent="-203200" defTabSz="1308100">
              <a:buSzPct val="70000"/>
              <a:buFont typeface="Lucida Grande"/>
              <a:buChar char="‣"/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What are you most looking to take away from the class?</a:t>
            </a:r>
          </a:p>
          <a:p>
            <a:pPr marL="203200" lvl="0" indent="-203200" defTabSz="1308100">
              <a:buSzPct val="70000"/>
              <a:buFont typeface="Lucida Grande"/>
              <a:buChar char="‣"/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What is your current favorite tech product?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defRPr sz="3200" b="1" cap="all" spc="-64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3200" b="1" cap="all" spc="-64">
                <a:uFill>
                  <a:solidFill/>
                </a:uFill>
              </a:rPr>
              <a:t>learning goals</a:t>
            </a:r>
          </a:p>
        </p:txBody>
      </p:sp>
      <p:sp>
        <p:nvSpPr>
          <p:cNvPr id="181" name="Shape 181"/>
          <p:cNvSpPr/>
          <p:nvPr/>
        </p:nvSpPr>
        <p:spPr>
          <a:xfrm>
            <a:off x="762000" y="4508500"/>
            <a:ext cx="3302000" cy="1121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algn="ctr">
              <a:spcBef>
                <a:spcPts val="1000"/>
              </a:spcBef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Understand your users and analyze the market to build a product that is both desirable and viable</a:t>
            </a:r>
          </a:p>
        </p:txBody>
      </p:sp>
      <p:sp>
        <p:nvSpPr>
          <p:cNvPr id="182" name="Shape 182"/>
          <p:cNvSpPr/>
          <p:nvPr/>
        </p:nvSpPr>
        <p:spPr>
          <a:xfrm>
            <a:off x="8940800" y="4635500"/>
            <a:ext cx="3302000" cy="855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algn="ctr">
              <a:spcBef>
                <a:spcPts val="1000"/>
              </a:spcBef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Develop metrics to measure your success and make tough decisions</a:t>
            </a:r>
          </a:p>
        </p:txBody>
      </p:sp>
      <p:sp>
        <p:nvSpPr>
          <p:cNvPr id="183" name="Shape 183"/>
          <p:cNvSpPr/>
          <p:nvPr/>
        </p:nvSpPr>
        <p:spPr>
          <a:xfrm>
            <a:off x="4851400" y="4508500"/>
            <a:ext cx="3302000" cy="1121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algn="ctr">
              <a:spcBef>
                <a:spcPts val="1000"/>
              </a:spcBef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Create a roadmap and effectively manage communication with all stakeholders</a:t>
            </a:r>
          </a:p>
        </p:txBody>
      </p:sp>
      <p:pic>
        <p:nvPicPr>
          <p:cNvPr id="184" name="PM-b742cf66f5310be189666273f15f57ec-filtered.png"/>
          <p:cNvPicPr/>
          <p:nvPr/>
        </p:nvPicPr>
        <p:blipFill>
          <a:blip r:embed="rId3">
            <a:extLst/>
          </a:blip>
          <a:srcRect r="66763"/>
          <a:stretch>
            <a:fillRect/>
          </a:stretch>
        </p:blipFill>
        <p:spPr>
          <a:xfrm>
            <a:off x="1369568" y="2094444"/>
            <a:ext cx="2003738" cy="20095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PM-b742cf66f5310be189666273f15f57ec-filtered.png"/>
          <p:cNvPicPr/>
          <p:nvPr/>
        </p:nvPicPr>
        <p:blipFill>
          <a:blip r:embed="rId3">
            <a:extLst/>
          </a:blip>
          <a:srcRect l="33447" r="33478"/>
          <a:stretch>
            <a:fillRect/>
          </a:stretch>
        </p:blipFill>
        <p:spPr>
          <a:xfrm>
            <a:off x="9583605" y="2094444"/>
            <a:ext cx="1993901" cy="20095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PM-b742cf66f5310be189666273f15f57ec-filtered.png"/>
          <p:cNvPicPr/>
          <p:nvPr/>
        </p:nvPicPr>
        <p:blipFill>
          <a:blip r:embed="rId3">
            <a:extLst/>
          </a:blip>
          <a:srcRect l="66731"/>
          <a:stretch>
            <a:fillRect/>
          </a:stretch>
        </p:blipFill>
        <p:spPr>
          <a:xfrm>
            <a:off x="5494205" y="2094444"/>
            <a:ext cx="2005623" cy="20095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defRPr sz="3200" b="1" cap="all" spc="-64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3200" b="1" cap="all" spc="-64">
                <a:uFill>
                  <a:solidFill/>
                </a:uFill>
              </a:rPr>
              <a:t>introduction to classmates</a:t>
            </a:r>
          </a:p>
        </p:txBody>
      </p:sp>
      <p:sp>
        <p:nvSpPr>
          <p:cNvPr id="191" name="Shape 191"/>
          <p:cNvSpPr/>
          <p:nvPr/>
        </p:nvSpPr>
        <p:spPr>
          <a:xfrm>
            <a:off x="774700" y="1714500"/>
            <a:ext cx="11455400" cy="387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0" tIns="381000" rIns="381000" bIns="381000">
            <a:spAutoFit/>
          </a:bodyPr>
          <a:lstStyle>
            <a:lvl1pPr algn="ctr">
              <a:lnSpc>
                <a:spcPts val="11800"/>
              </a:lnSpc>
              <a:buClr>
                <a:srgbClr val="FFFFFF"/>
              </a:buClr>
              <a:defRPr sz="13000" b="1" cap="all" spc="-26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13000" b="1" cap="all" spc="-260">
                <a:uFill>
                  <a:solidFill/>
                </a:uFill>
              </a:rPr>
              <a:t>you set the ground rules.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defRPr sz="3200" b="1" cap="all" spc="-64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3200" b="1" cap="all" spc="-64">
                <a:uFill>
                  <a:solidFill/>
                </a:uFill>
              </a:rPr>
              <a:t>introduction to product management</a:t>
            </a:r>
          </a:p>
        </p:txBody>
      </p:sp>
      <p:sp>
        <p:nvSpPr>
          <p:cNvPr id="196" name="Shape 1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 cap="none" spc="0">
                <a:uFillTx/>
              </a:defRPr>
            </a:pPr>
            <a:r>
              <a:rPr sz="5400" b="1" cap="all" spc="-107">
                <a:uFill>
                  <a:solidFill/>
                </a:uFill>
              </a:rPr>
              <a:t>learning objectives</a:t>
            </a:r>
          </a:p>
        </p:txBody>
      </p:sp>
      <p:sp>
        <p:nvSpPr>
          <p:cNvPr id="197" name="Shape 19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03200" lvl="0" indent="-203200" defTabSz="1308100">
              <a:buSzPct val="70000"/>
              <a:buFont typeface="Lucida Grande"/>
              <a:buChar char="‣"/>
              <a:defRPr sz="1800">
                <a:uFillTx/>
              </a:defRPr>
            </a:pPr>
            <a:r>
              <a:rPr sz="3000">
                <a:uFill>
                  <a:solidFill/>
                </a:uFill>
              </a:rPr>
              <a:t>Define the multiple roles &amp; responsibilities of a Product Manager</a:t>
            </a:r>
          </a:p>
          <a:p>
            <a:pPr marL="203200" lvl="0" indent="-203200" defTabSz="1308100">
              <a:buSzPct val="70000"/>
              <a:buFont typeface="Lucida Grande"/>
              <a:buChar char="‣"/>
              <a:defRPr sz="1800">
                <a:uFillTx/>
              </a:defRPr>
            </a:pPr>
            <a:r>
              <a:rPr sz="3000">
                <a:uFill>
                  <a:solidFill/>
                </a:uFill>
              </a:rPr>
              <a:t>Identify customers' needs and understand how to translate those needs into features that benefit the customer</a:t>
            </a:r>
          </a:p>
          <a:p>
            <a:pPr marL="203200" lvl="0" indent="-203200" defTabSz="1308100">
              <a:buSzPct val="70000"/>
              <a:buFont typeface="Lucida Grande"/>
              <a:buChar char="‣"/>
              <a:defRPr sz="1800">
                <a:uFillTx/>
              </a:defRPr>
            </a:pPr>
            <a:r>
              <a:rPr sz="3000">
                <a:uFill>
                  <a:solidFill/>
                </a:uFill>
              </a:rPr>
              <a:t>Identify the underlying assumptions and risks associated with new features and understand how to prioritize features based on the risks and assumptions that need to be tested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/>
        </p:nvSpPr>
        <p:spPr>
          <a:xfrm>
            <a:off x="635000" y="736600"/>
            <a:ext cx="101600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defRPr sz="3200" b="1" cap="all" spc="-64">
                <a:solidFill>
                  <a:srgbClr val="000000"/>
                </a:solid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3200" b="1" cap="all" spc="-64">
                <a:uFill>
                  <a:solidFill>
                    <a:srgbClr val="FFFFFF"/>
                  </a:solidFill>
                </a:uFill>
              </a:rPr>
              <a:t>introduction to product management</a:t>
            </a:r>
          </a:p>
        </p:txBody>
      </p:sp>
      <p:sp>
        <p:nvSpPr>
          <p:cNvPr id="200" name="Shape 200"/>
          <p:cNvSpPr/>
          <p:nvPr/>
        </p:nvSpPr>
        <p:spPr>
          <a:xfrm>
            <a:off x="635000" y="1473200"/>
            <a:ext cx="11734800" cy="280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0600"/>
              </a:lnSpc>
              <a:defRPr sz="12000" b="1" cap="all" spc="-239"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solidFill>
                  <a:srgbClr val="000000"/>
                </a:solidFill>
                <a:uFillTx/>
              </a:defRPr>
            </a:pPr>
            <a:r>
              <a:rPr sz="12000" b="1" cap="all" spc="-239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what is a product manager?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defRPr sz="3200" b="1" cap="all" spc="-64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 spc="0">
                <a:uFillTx/>
              </a:defRPr>
            </a:pPr>
            <a:r>
              <a:rPr sz="3200" b="1" cap="all" spc="-64">
                <a:uFill>
                  <a:solidFill/>
                </a:uFill>
              </a:rPr>
              <a:t>what is a product manager?</a:t>
            </a:r>
          </a:p>
        </p:txBody>
      </p:sp>
      <p:sp>
        <p:nvSpPr>
          <p:cNvPr id="203" name="Shape 203"/>
          <p:cNvSpPr/>
          <p:nvPr/>
        </p:nvSpPr>
        <p:spPr>
          <a:xfrm>
            <a:off x="3631413" y="1537859"/>
            <a:ext cx="3251493" cy="3251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E100">
              <a:alpha val="33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>
              <a:defRPr sz="4800" b="1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PFDinTextCompPro-Regular"/>
              </a:defRPr>
            </a:pPr>
            <a:endParaRPr/>
          </a:p>
        </p:txBody>
      </p:sp>
      <p:sp>
        <p:nvSpPr>
          <p:cNvPr id="204" name="Shape 204"/>
          <p:cNvSpPr/>
          <p:nvPr/>
        </p:nvSpPr>
        <p:spPr>
          <a:xfrm>
            <a:off x="6121894" y="1537859"/>
            <a:ext cx="3251493" cy="3251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A6BF">
              <a:alpha val="33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>
              <a:defRPr sz="4800" b="1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PFDinTextCompPro-Regular"/>
              </a:defRPr>
            </a:pPr>
            <a:endParaRPr/>
          </a:p>
        </p:txBody>
      </p:sp>
      <p:sp>
        <p:nvSpPr>
          <p:cNvPr id="205" name="Shape 205"/>
          <p:cNvSpPr/>
          <p:nvPr/>
        </p:nvSpPr>
        <p:spPr>
          <a:xfrm>
            <a:off x="4876653" y="3531890"/>
            <a:ext cx="3251494" cy="3251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D1CC">
              <a:alpha val="33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>
              <a:defRPr sz="54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</a:defRPr>
            </a:pPr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7262667" y="2912145"/>
            <a:ext cx="1450950" cy="502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825500">
              <a:defRPr sz="3200" b="1" cap="all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/>
            </a:pPr>
            <a:r>
              <a:rPr sz="3200" b="1" cap="all"/>
              <a:t>Business</a:t>
            </a:r>
          </a:p>
        </p:txBody>
      </p:sp>
      <p:sp>
        <p:nvSpPr>
          <p:cNvPr id="207" name="Shape 207"/>
          <p:cNvSpPr/>
          <p:nvPr/>
        </p:nvSpPr>
        <p:spPr>
          <a:xfrm>
            <a:off x="4117204" y="2912145"/>
            <a:ext cx="1838657" cy="502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825500">
              <a:defRPr sz="3200" b="1" cap="all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/>
            </a:pPr>
            <a:r>
              <a:rPr sz="3200" b="1" cap="all"/>
              <a:t>Technology</a:t>
            </a:r>
          </a:p>
        </p:txBody>
      </p:sp>
      <p:sp>
        <p:nvSpPr>
          <p:cNvPr id="208" name="Shape 208"/>
          <p:cNvSpPr/>
          <p:nvPr/>
        </p:nvSpPr>
        <p:spPr>
          <a:xfrm>
            <a:off x="5951473" y="5104124"/>
            <a:ext cx="1101853" cy="502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825500">
              <a:defRPr sz="3200" b="1" cap="all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PFDinTextCompPro-Regular"/>
              </a:defRPr>
            </a:lvl1pPr>
          </a:lstStyle>
          <a:p>
            <a:pPr lvl="0">
              <a:defRPr sz="1800" b="0" cap="none"/>
            </a:pPr>
            <a:r>
              <a:rPr sz="3200" b="1" cap="all"/>
              <a:t>Design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FDinTextCompPro-Regular"/>
        <a:ea typeface="PFDinTextCompPro-Regular"/>
        <a:cs typeface="PFDinTextCompPro-Regular"/>
      </a:majorFont>
      <a:minorFont>
        <a:latin typeface="News706BT-RomanC"/>
        <a:ea typeface="News706BT-RomanC"/>
        <a:cs typeface="News706BT-RomanC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News706BT-Roman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3081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>
              <a:solidFill>
                <a:srgbClr val="FFFFFF"/>
              </a:solidFill>
            </a:uFill>
            <a:latin typeface="+mn-lt"/>
            <a:ea typeface="+mn-ea"/>
            <a:cs typeface="+mn-cs"/>
            <a:sym typeface="News706BT-Roman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FDinTextCompPro-Regular"/>
        <a:ea typeface="PFDinTextCompPro-Regular"/>
        <a:cs typeface="PFDinTextCompPro-Regular"/>
      </a:majorFont>
      <a:minorFont>
        <a:latin typeface="News706BT-RomanC"/>
        <a:ea typeface="News706BT-RomanC"/>
        <a:cs typeface="News706BT-RomanC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News706BT-Roman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3081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>
              <a:solidFill>
                <a:srgbClr val="FFFFFF"/>
              </a:solidFill>
            </a:uFill>
            <a:latin typeface="+mn-lt"/>
            <a:ea typeface="+mn-ea"/>
            <a:cs typeface="+mn-cs"/>
            <a:sym typeface="News706BT-Roman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1541</Words>
  <Application>Microsoft Macintosh PowerPoint</Application>
  <PresentationFormat>Custom</PresentationFormat>
  <Paragraphs>198</Paragraphs>
  <Slides>30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 objectives</vt:lpstr>
      <vt:lpstr>PowerPoint Presentation</vt:lpstr>
      <vt:lpstr>PowerPoint Presentation</vt:lpstr>
      <vt:lpstr>PowerPoint Presentation</vt:lpstr>
      <vt:lpstr>product management is a  business strategy role</vt:lpstr>
      <vt:lpstr>a product manager 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RISKs &amp; Assumptions</vt:lpstr>
      <vt:lpstr>PowerPoint Presentation</vt:lpstr>
      <vt:lpstr>defender of the customer</vt:lpstr>
      <vt:lpstr>PowerPoint Presentation</vt:lpstr>
      <vt:lpstr>See Github for articles. Be prepared to give a 15-30 pitch on what problem you plan on focusing on during the class.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Andy Acs</cp:lastModifiedBy>
  <cp:revision>3</cp:revision>
  <dcterms:modified xsi:type="dcterms:W3CDTF">2015-08-17T22:12:55Z</dcterms:modified>
</cp:coreProperties>
</file>